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80" r:id="rId3"/>
    <p:sldId id="289" r:id="rId4"/>
    <p:sldId id="287" r:id="rId5"/>
    <p:sldId id="284" r:id="rId6"/>
    <p:sldId id="285" r:id="rId7"/>
    <p:sldId id="292" r:id="rId8"/>
    <p:sldId id="291" r:id="rId9"/>
    <p:sldId id="265" r:id="rId10"/>
    <p:sldId id="290" r:id="rId11"/>
    <p:sldId id="281" r:id="rId12"/>
    <p:sldId id="286" r:id="rId13"/>
    <p:sldId id="270" r:id="rId14"/>
    <p:sldId id="282" r:id="rId15"/>
    <p:sldId id="267" r:id="rId16"/>
    <p:sldId id="271" r:id="rId17"/>
    <p:sldId id="272" r:id="rId18"/>
    <p:sldId id="273" r:id="rId19"/>
    <p:sldId id="288" r:id="rId20"/>
    <p:sldId id="274" r:id="rId21"/>
    <p:sldId id="275" r:id="rId22"/>
    <p:sldId id="276" r:id="rId23"/>
    <p:sldId id="277" r:id="rId24"/>
    <p:sldId id="278" r:id="rId2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6D39BC-BDA3-4335-B414-F30EF30BB4D7}" v="1" dt="2024-10-21T19:57:55.5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autoAdjust="0"/>
  </p:normalViewPr>
  <p:slideViewPr>
    <p:cSldViewPr snapToGrid="0">
      <p:cViewPr varScale="1">
        <p:scale>
          <a:sx n="77" d="100"/>
          <a:sy n="77" d="100"/>
        </p:scale>
        <p:origin x="1608" y="906"/>
      </p:cViewPr>
      <p:guideLst/>
    </p:cSldViewPr>
  </p:slideViewPr>
  <p:outlineViewPr>
    <p:cViewPr>
      <p:scale>
        <a:sx n="33" d="100"/>
        <a:sy n="33" d="100"/>
      </p:scale>
      <p:origin x="0" y="-8460"/>
    </p:cViewPr>
  </p:outlineViewPr>
  <p:notesTextViewPr>
    <p:cViewPr>
      <p:scale>
        <a:sx n="1" d="1"/>
        <a:sy n="1" d="1"/>
      </p:scale>
      <p:origin x="0" y="0"/>
    </p:cViewPr>
  </p:notesTextViewPr>
  <p:notesViewPr>
    <p:cSldViewPr snapToGrid="0">
      <p:cViewPr varScale="1">
        <p:scale>
          <a:sx n="59" d="100"/>
          <a:sy n="59" d="100"/>
        </p:scale>
        <p:origin x="250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6F3947-A169-7147-8F37-25FE54410EE0}"/>
              </a:ext>
            </a:extLst>
          </p:cNvPr>
          <p:cNvSpPr>
            <a:spLocks noGrp="1"/>
          </p:cNvSpPr>
          <p:nvPr>
            <p:ph type="hdr" sz="quarter"/>
          </p:nvPr>
        </p:nvSpPr>
        <p:spPr>
          <a:xfrm>
            <a:off x="0" y="1"/>
            <a:ext cx="3037735" cy="466088"/>
          </a:xfrm>
          <a:prstGeom prst="rect">
            <a:avLst/>
          </a:prstGeom>
        </p:spPr>
        <p:txBody>
          <a:bodyPr vert="horz" lIns="91294" tIns="45647" rIns="91294" bIns="45647" rtlCol="0"/>
          <a:lstStyle>
            <a:lvl1pPr algn="l">
              <a:defRPr sz="1200"/>
            </a:lvl1pPr>
          </a:lstStyle>
          <a:p>
            <a:endParaRPr lang="en-US"/>
          </a:p>
        </p:txBody>
      </p:sp>
      <p:sp>
        <p:nvSpPr>
          <p:cNvPr id="3" name="Date Placeholder 2">
            <a:extLst>
              <a:ext uri="{FF2B5EF4-FFF2-40B4-BE49-F238E27FC236}">
                <a16:creationId xmlns:a16="http://schemas.microsoft.com/office/drawing/2014/main" id="{212EE175-6204-723F-C6DE-6AF1E156472A}"/>
              </a:ext>
            </a:extLst>
          </p:cNvPr>
          <p:cNvSpPr>
            <a:spLocks noGrp="1"/>
          </p:cNvSpPr>
          <p:nvPr>
            <p:ph type="dt" sz="quarter" idx="1"/>
          </p:nvPr>
        </p:nvSpPr>
        <p:spPr>
          <a:xfrm>
            <a:off x="3971081" y="1"/>
            <a:ext cx="3037735" cy="466088"/>
          </a:xfrm>
          <a:prstGeom prst="rect">
            <a:avLst/>
          </a:prstGeom>
        </p:spPr>
        <p:txBody>
          <a:bodyPr vert="horz" lIns="91294" tIns="45647" rIns="91294" bIns="45647" rtlCol="0"/>
          <a:lstStyle>
            <a:lvl1pPr algn="r">
              <a:defRPr sz="1200"/>
            </a:lvl1pPr>
          </a:lstStyle>
          <a:p>
            <a:fld id="{935570C1-7C39-48AC-AC6F-1E63C7AE88E2}" type="datetimeFigureOut">
              <a:rPr lang="en-US" smtClean="0"/>
              <a:t>10/21/2024</a:t>
            </a:fld>
            <a:endParaRPr lang="en-US"/>
          </a:p>
        </p:txBody>
      </p:sp>
      <p:sp>
        <p:nvSpPr>
          <p:cNvPr id="4" name="Footer Placeholder 3">
            <a:extLst>
              <a:ext uri="{FF2B5EF4-FFF2-40B4-BE49-F238E27FC236}">
                <a16:creationId xmlns:a16="http://schemas.microsoft.com/office/drawing/2014/main" id="{79079C66-8694-AC71-993B-C5123F5F1041}"/>
              </a:ext>
            </a:extLst>
          </p:cNvPr>
          <p:cNvSpPr>
            <a:spLocks noGrp="1"/>
          </p:cNvSpPr>
          <p:nvPr>
            <p:ph type="ftr" sz="quarter" idx="2"/>
          </p:nvPr>
        </p:nvSpPr>
        <p:spPr>
          <a:xfrm>
            <a:off x="0" y="8830312"/>
            <a:ext cx="3037735" cy="466088"/>
          </a:xfrm>
          <a:prstGeom prst="rect">
            <a:avLst/>
          </a:prstGeom>
        </p:spPr>
        <p:txBody>
          <a:bodyPr vert="horz" lIns="91294" tIns="45647" rIns="91294" bIns="45647"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FA99700-F815-CDEE-3C7D-2F5CE33E482F}"/>
              </a:ext>
            </a:extLst>
          </p:cNvPr>
          <p:cNvSpPr>
            <a:spLocks noGrp="1"/>
          </p:cNvSpPr>
          <p:nvPr>
            <p:ph type="sldNum" sz="quarter" idx="3"/>
          </p:nvPr>
        </p:nvSpPr>
        <p:spPr>
          <a:xfrm>
            <a:off x="3971081" y="8830312"/>
            <a:ext cx="3037735" cy="466088"/>
          </a:xfrm>
          <a:prstGeom prst="rect">
            <a:avLst/>
          </a:prstGeom>
        </p:spPr>
        <p:txBody>
          <a:bodyPr vert="horz" lIns="91294" tIns="45647" rIns="91294" bIns="45647" rtlCol="0" anchor="b"/>
          <a:lstStyle>
            <a:lvl1pPr algn="r">
              <a:defRPr sz="1200"/>
            </a:lvl1pPr>
          </a:lstStyle>
          <a:p>
            <a:fld id="{985F6FD4-F58B-4196-9FE1-D30674B58037}" type="slidenum">
              <a:rPr lang="en-US" smtClean="0"/>
              <a:t>‹#›</a:t>
            </a:fld>
            <a:endParaRPr lang="en-US"/>
          </a:p>
        </p:txBody>
      </p:sp>
    </p:spTree>
    <p:extLst>
      <p:ext uri="{BB962C8B-B14F-4D97-AF65-F5344CB8AC3E}">
        <p14:creationId xmlns:p14="http://schemas.microsoft.com/office/powerpoint/2010/main" val="3109943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7735" cy="466088"/>
          </a:xfrm>
          <a:prstGeom prst="rect">
            <a:avLst/>
          </a:prstGeom>
        </p:spPr>
        <p:txBody>
          <a:bodyPr vert="horz" lIns="91285" tIns="45642" rIns="91285" bIns="45642" rtlCol="0"/>
          <a:lstStyle>
            <a:lvl1pPr algn="l">
              <a:defRPr sz="1200"/>
            </a:lvl1pPr>
          </a:lstStyle>
          <a:p>
            <a:endParaRPr lang="en-US"/>
          </a:p>
        </p:txBody>
      </p:sp>
      <p:sp>
        <p:nvSpPr>
          <p:cNvPr id="3" name="Date Placeholder 2"/>
          <p:cNvSpPr>
            <a:spLocks noGrp="1"/>
          </p:cNvSpPr>
          <p:nvPr>
            <p:ph type="dt" idx="1"/>
          </p:nvPr>
        </p:nvSpPr>
        <p:spPr>
          <a:xfrm>
            <a:off x="3971082" y="2"/>
            <a:ext cx="3037735" cy="466088"/>
          </a:xfrm>
          <a:prstGeom prst="rect">
            <a:avLst/>
          </a:prstGeom>
        </p:spPr>
        <p:txBody>
          <a:bodyPr vert="horz" lIns="91285" tIns="45642" rIns="91285" bIns="45642" rtlCol="0"/>
          <a:lstStyle>
            <a:lvl1pPr algn="r">
              <a:defRPr sz="1200"/>
            </a:lvl1pPr>
          </a:lstStyle>
          <a:p>
            <a:fld id="{6C929F85-5003-444A-9027-8469B40B2CE0}" type="datetimeFigureOut">
              <a:rPr lang="en-US" smtClean="0"/>
              <a:t>10/21/2024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285" tIns="45642" rIns="91285" bIns="45642" rtlCol="0" anchor="ctr"/>
          <a:lstStyle/>
          <a:p>
            <a:endParaRPr lang="en-US"/>
          </a:p>
        </p:txBody>
      </p:sp>
      <p:sp>
        <p:nvSpPr>
          <p:cNvPr id="5" name="Notes Placeholder 4"/>
          <p:cNvSpPr>
            <a:spLocks noGrp="1"/>
          </p:cNvSpPr>
          <p:nvPr>
            <p:ph type="body" sz="quarter" idx="3"/>
          </p:nvPr>
        </p:nvSpPr>
        <p:spPr>
          <a:xfrm>
            <a:off x="700406" y="4473813"/>
            <a:ext cx="5609588" cy="3660537"/>
          </a:xfrm>
          <a:prstGeom prst="rect">
            <a:avLst/>
          </a:prstGeom>
        </p:spPr>
        <p:txBody>
          <a:bodyPr vert="horz" lIns="91285" tIns="45642" rIns="91285" bIns="4564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30312"/>
            <a:ext cx="3037735" cy="466088"/>
          </a:xfrm>
          <a:prstGeom prst="rect">
            <a:avLst/>
          </a:prstGeom>
        </p:spPr>
        <p:txBody>
          <a:bodyPr vert="horz" lIns="91285" tIns="45642" rIns="91285" bIns="45642" rtlCol="0" anchor="b"/>
          <a:lstStyle>
            <a:lvl1pPr algn="l">
              <a:defRPr sz="1200"/>
            </a:lvl1pPr>
          </a:lstStyle>
          <a:p>
            <a:endParaRPr lang="en-US"/>
          </a:p>
        </p:txBody>
      </p:sp>
      <p:sp>
        <p:nvSpPr>
          <p:cNvPr id="7" name="Slide Number Placeholder 6"/>
          <p:cNvSpPr>
            <a:spLocks noGrp="1"/>
          </p:cNvSpPr>
          <p:nvPr>
            <p:ph type="sldNum" sz="quarter" idx="5"/>
          </p:nvPr>
        </p:nvSpPr>
        <p:spPr>
          <a:xfrm>
            <a:off x="3971082" y="8830312"/>
            <a:ext cx="3037735" cy="466088"/>
          </a:xfrm>
          <a:prstGeom prst="rect">
            <a:avLst/>
          </a:prstGeom>
        </p:spPr>
        <p:txBody>
          <a:bodyPr vert="horz" lIns="91285" tIns="45642" rIns="91285" bIns="45642" rtlCol="0" anchor="b"/>
          <a:lstStyle>
            <a:lvl1pPr algn="r">
              <a:defRPr sz="1200"/>
            </a:lvl1pPr>
          </a:lstStyle>
          <a:p>
            <a:fld id="{FD77C96B-E6CF-45A3-99C4-668B5229CEE4}" type="slidenum">
              <a:rPr lang="en-US" smtClean="0"/>
              <a:t>‹#›</a:t>
            </a:fld>
            <a:endParaRPr lang="en-US"/>
          </a:p>
        </p:txBody>
      </p:sp>
    </p:spTree>
    <p:extLst>
      <p:ext uri="{BB962C8B-B14F-4D97-AF65-F5344CB8AC3E}">
        <p14:creationId xmlns:p14="http://schemas.microsoft.com/office/powerpoint/2010/main" val="1378349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77C96B-E6CF-45A3-99C4-668B5229CEE4}" type="slidenum">
              <a:rPr lang="en-US" smtClean="0"/>
              <a:t>1</a:t>
            </a:fld>
            <a:endParaRPr lang="en-US"/>
          </a:p>
        </p:txBody>
      </p:sp>
    </p:spTree>
    <p:extLst>
      <p:ext uri="{BB962C8B-B14F-4D97-AF65-F5344CB8AC3E}">
        <p14:creationId xmlns:p14="http://schemas.microsoft.com/office/powerpoint/2010/main" val="3496970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77C96B-E6CF-45A3-99C4-668B5229CEE4}" type="slidenum">
              <a:rPr lang="en-US" smtClean="0"/>
              <a:t>2</a:t>
            </a:fld>
            <a:endParaRPr lang="en-US"/>
          </a:p>
        </p:txBody>
      </p:sp>
    </p:spTree>
    <p:extLst>
      <p:ext uri="{BB962C8B-B14F-4D97-AF65-F5344CB8AC3E}">
        <p14:creationId xmlns:p14="http://schemas.microsoft.com/office/powerpoint/2010/main" val="3292113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77C96B-E6CF-45A3-99C4-668B5229CEE4}" type="slidenum">
              <a:rPr lang="en-US" smtClean="0"/>
              <a:t>5</a:t>
            </a:fld>
            <a:endParaRPr lang="en-US"/>
          </a:p>
        </p:txBody>
      </p:sp>
    </p:spTree>
    <p:extLst>
      <p:ext uri="{BB962C8B-B14F-4D97-AF65-F5344CB8AC3E}">
        <p14:creationId xmlns:p14="http://schemas.microsoft.com/office/powerpoint/2010/main" val="792500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Factors to consider in initiating complaint </a:t>
            </a:r>
          </a:p>
          <a:p>
            <a:r>
              <a:rPr lang="en-US" dirty="0">
                <a:cs typeface="Times New Roman" panose="02020603050405020304" pitchFamily="18" charset="0"/>
              </a:rPr>
              <a:t>following factors, at minimum:   complainant’s request not to proceed with a complaint;  complainant's reasonable safety concerns;  risk that additional acts of sex discrimination would occur if complaint not initiated; severity of alleged sex discrimination; age/relationship of the parties; scope of alleged sex discrimination  (pattern/ongoing?); availability of evidence to assist decisionmaker; whether school could end alleged sex discrimination and prevent recurrence without initiating grievance procedures .</a:t>
            </a:r>
            <a:endParaRPr lang="en-US" dirty="0"/>
          </a:p>
        </p:txBody>
      </p:sp>
      <p:sp>
        <p:nvSpPr>
          <p:cNvPr id="4" name="Slide Number Placeholder 3"/>
          <p:cNvSpPr>
            <a:spLocks noGrp="1"/>
          </p:cNvSpPr>
          <p:nvPr>
            <p:ph type="sldNum" sz="quarter" idx="5"/>
          </p:nvPr>
        </p:nvSpPr>
        <p:spPr/>
        <p:txBody>
          <a:bodyPr/>
          <a:lstStyle/>
          <a:p>
            <a:fld id="{FD77C96B-E6CF-45A3-99C4-668B5229CEE4}" type="slidenum">
              <a:rPr lang="en-US" smtClean="0"/>
              <a:t>6</a:t>
            </a:fld>
            <a:endParaRPr lang="en-US"/>
          </a:p>
        </p:txBody>
      </p:sp>
    </p:spTree>
    <p:extLst>
      <p:ext uri="{BB962C8B-B14F-4D97-AF65-F5344CB8AC3E}">
        <p14:creationId xmlns:p14="http://schemas.microsoft.com/office/powerpoint/2010/main" val="2723662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77C96B-E6CF-45A3-99C4-668B5229CEE4}" type="slidenum">
              <a:rPr lang="en-US" smtClean="0"/>
              <a:t>11</a:t>
            </a:fld>
            <a:endParaRPr lang="en-US"/>
          </a:p>
        </p:txBody>
      </p:sp>
    </p:spTree>
    <p:extLst>
      <p:ext uri="{BB962C8B-B14F-4D97-AF65-F5344CB8AC3E}">
        <p14:creationId xmlns:p14="http://schemas.microsoft.com/office/powerpoint/2010/main" val="3286104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2E742D3-59B6-4C41-AC0D-5D9783AD58BC}"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0A9B1-DADF-46DC-9D55-FF59B74E90B9}" type="slidenum">
              <a:rPr lang="en-US" smtClean="0"/>
              <a:t>‹#›</a:t>
            </a:fld>
            <a:endParaRPr lang="en-US"/>
          </a:p>
        </p:txBody>
      </p:sp>
    </p:spTree>
    <p:extLst>
      <p:ext uri="{BB962C8B-B14F-4D97-AF65-F5344CB8AC3E}">
        <p14:creationId xmlns:p14="http://schemas.microsoft.com/office/powerpoint/2010/main" val="3099345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E742D3-59B6-4C41-AC0D-5D9783AD58BC}" type="datetimeFigureOut">
              <a:rPr lang="en-US" smtClean="0"/>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10A9B1-DADF-46DC-9D55-FF59B74E90B9}" type="slidenum">
              <a:rPr lang="en-US" smtClean="0"/>
              <a:t>‹#›</a:t>
            </a:fld>
            <a:endParaRPr lang="en-US"/>
          </a:p>
        </p:txBody>
      </p:sp>
    </p:spTree>
    <p:extLst>
      <p:ext uri="{BB962C8B-B14F-4D97-AF65-F5344CB8AC3E}">
        <p14:creationId xmlns:p14="http://schemas.microsoft.com/office/powerpoint/2010/main" val="118828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2E742D3-59B6-4C41-AC0D-5D9783AD58BC}"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0A9B1-DADF-46DC-9D55-FF59B74E90B9}" type="slidenum">
              <a:rPr lang="en-US" smtClean="0"/>
              <a:t>‹#›</a:t>
            </a:fld>
            <a:endParaRPr lang="en-US"/>
          </a:p>
        </p:txBody>
      </p:sp>
    </p:spTree>
    <p:extLst>
      <p:ext uri="{BB962C8B-B14F-4D97-AF65-F5344CB8AC3E}">
        <p14:creationId xmlns:p14="http://schemas.microsoft.com/office/powerpoint/2010/main" val="1613892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2E742D3-59B6-4C41-AC0D-5D9783AD58BC}"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0A9B1-DADF-46DC-9D55-FF59B74E90B9}"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926717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E742D3-59B6-4C41-AC0D-5D9783AD58BC}"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0A9B1-DADF-46DC-9D55-FF59B74E90B9}" type="slidenum">
              <a:rPr lang="en-US" smtClean="0"/>
              <a:t>‹#›</a:t>
            </a:fld>
            <a:endParaRPr lang="en-US"/>
          </a:p>
        </p:txBody>
      </p:sp>
    </p:spTree>
    <p:extLst>
      <p:ext uri="{BB962C8B-B14F-4D97-AF65-F5344CB8AC3E}">
        <p14:creationId xmlns:p14="http://schemas.microsoft.com/office/powerpoint/2010/main" val="36498566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2E742D3-59B6-4C41-AC0D-5D9783AD58BC}" type="datetimeFigureOut">
              <a:rPr lang="en-US" smtClean="0"/>
              <a:t>10/21/2024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0A9B1-DADF-46DC-9D55-FF59B74E90B9}" type="slidenum">
              <a:rPr lang="en-US" smtClean="0"/>
              <a:t>‹#›</a:t>
            </a:fld>
            <a:endParaRPr lang="en-US"/>
          </a:p>
        </p:txBody>
      </p:sp>
    </p:spTree>
    <p:extLst>
      <p:ext uri="{BB962C8B-B14F-4D97-AF65-F5344CB8AC3E}">
        <p14:creationId xmlns:p14="http://schemas.microsoft.com/office/powerpoint/2010/main" val="15430698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2E742D3-59B6-4C41-AC0D-5D9783AD58BC}" type="datetimeFigureOut">
              <a:rPr lang="en-US" smtClean="0"/>
              <a:t>10/21/2024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0A9B1-DADF-46DC-9D55-FF59B74E90B9}" type="slidenum">
              <a:rPr lang="en-US" smtClean="0"/>
              <a:t>‹#›</a:t>
            </a:fld>
            <a:endParaRPr lang="en-US"/>
          </a:p>
        </p:txBody>
      </p:sp>
    </p:spTree>
    <p:extLst>
      <p:ext uri="{BB962C8B-B14F-4D97-AF65-F5344CB8AC3E}">
        <p14:creationId xmlns:p14="http://schemas.microsoft.com/office/powerpoint/2010/main" val="344395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E742D3-59B6-4C41-AC0D-5D9783AD58BC}"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0A9B1-DADF-46DC-9D55-FF59B74E90B9}" type="slidenum">
              <a:rPr lang="en-US" smtClean="0"/>
              <a:t>‹#›</a:t>
            </a:fld>
            <a:endParaRPr lang="en-US"/>
          </a:p>
        </p:txBody>
      </p:sp>
    </p:spTree>
    <p:extLst>
      <p:ext uri="{BB962C8B-B14F-4D97-AF65-F5344CB8AC3E}">
        <p14:creationId xmlns:p14="http://schemas.microsoft.com/office/powerpoint/2010/main" val="10961500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E742D3-59B6-4C41-AC0D-5D9783AD58BC}"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0A9B1-DADF-46DC-9D55-FF59B74E90B9}" type="slidenum">
              <a:rPr lang="en-US" smtClean="0"/>
              <a:t>‹#›</a:t>
            </a:fld>
            <a:endParaRPr lang="en-US"/>
          </a:p>
        </p:txBody>
      </p:sp>
    </p:spTree>
    <p:extLst>
      <p:ext uri="{BB962C8B-B14F-4D97-AF65-F5344CB8AC3E}">
        <p14:creationId xmlns:p14="http://schemas.microsoft.com/office/powerpoint/2010/main" val="302938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2E742D3-59B6-4C41-AC0D-5D9783AD58BC}"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0A9B1-DADF-46DC-9D55-FF59B74E90B9}" type="slidenum">
              <a:rPr lang="en-US" smtClean="0"/>
              <a:t>‹#›</a:t>
            </a:fld>
            <a:endParaRPr lang="en-US"/>
          </a:p>
        </p:txBody>
      </p:sp>
    </p:spTree>
    <p:extLst>
      <p:ext uri="{BB962C8B-B14F-4D97-AF65-F5344CB8AC3E}">
        <p14:creationId xmlns:p14="http://schemas.microsoft.com/office/powerpoint/2010/main" val="2993040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E742D3-59B6-4C41-AC0D-5D9783AD58BC}"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0A9B1-DADF-46DC-9D55-FF59B74E90B9}" type="slidenum">
              <a:rPr lang="en-US" smtClean="0"/>
              <a:t>‹#›</a:t>
            </a:fld>
            <a:endParaRPr lang="en-US"/>
          </a:p>
        </p:txBody>
      </p:sp>
    </p:spTree>
    <p:extLst>
      <p:ext uri="{BB962C8B-B14F-4D97-AF65-F5344CB8AC3E}">
        <p14:creationId xmlns:p14="http://schemas.microsoft.com/office/powerpoint/2010/main" val="1990940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E742D3-59B6-4C41-AC0D-5D9783AD58BC}" type="datetimeFigureOut">
              <a:rPr lang="en-US" smtClean="0"/>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10A9B1-DADF-46DC-9D55-FF59B74E90B9}" type="slidenum">
              <a:rPr lang="en-US" smtClean="0"/>
              <a:t>‹#›</a:t>
            </a:fld>
            <a:endParaRPr lang="en-US"/>
          </a:p>
        </p:txBody>
      </p:sp>
    </p:spTree>
    <p:extLst>
      <p:ext uri="{BB962C8B-B14F-4D97-AF65-F5344CB8AC3E}">
        <p14:creationId xmlns:p14="http://schemas.microsoft.com/office/powerpoint/2010/main" val="2924746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E742D3-59B6-4C41-AC0D-5D9783AD58BC}" type="datetimeFigureOut">
              <a:rPr lang="en-US" smtClean="0"/>
              <a:t>10/21/2024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10A9B1-DADF-46DC-9D55-FF59B74E90B9}" type="slidenum">
              <a:rPr lang="en-US" smtClean="0"/>
              <a:t>‹#›</a:t>
            </a:fld>
            <a:endParaRPr lang="en-US"/>
          </a:p>
        </p:txBody>
      </p:sp>
    </p:spTree>
    <p:extLst>
      <p:ext uri="{BB962C8B-B14F-4D97-AF65-F5344CB8AC3E}">
        <p14:creationId xmlns:p14="http://schemas.microsoft.com/office/powerpoint/2010/main" val="2871135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2E742D3-59B6-4C41-AC0D-5D9783AD58BC}" type="datetimeFigureOut">
              <a:rPr lang="en-US" smtClean="0"/>
              <a:t>10/21/2024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210A9B1-DADF-46DC-9D55-FF59B74E90B9}" type="slidenum">
              <a:rPr lang="en-US" smtClean="0"/>
              <a:t>‹#›</a:t>
            </a:fld>
            <a:endParaRPr lang="en-US"/>
          </a:p>
        </p:txBody>
      </p:sp>
    </p:spTree>
    <p:extLst>
      <p:ext uri="{BB962C8B-B14F-4D97-AF65-F5344CB8AC3E}">
        <p14:creationId xmlns:p14="http://schemas.microsoft.com/office/powerpoint/2010/main" val="1231870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2E742D3-59B6-4C41-AC0D-5D9783AD58BC}" type="datetimeFigureOut">
              <a:rPr lang="en-US" smtClean="0"/>
              <a:t>10/21/2024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210A9B1-DADF-46DC-9D55-FF59B74E90B9}" type="slidenum">
              <a:rPr lang="en-US" smtClean="0"/>
              <a:t>‹#›</a:t>
            </a:fld>
            <a:endParaRPr lang="en-US"/>
          </a:p>
        </p:txBody>
      </p:sp>
    </p:spTree>
    <p:extLst>
      <p:ext uri="{BB962C8B-B14F-4D97-AF65-F5344CB8AC3E}">
        <p14:creationId xmlns:p14="http://schemas.microsoft.com/office/powerpoint/2010/main" val="2540189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2E742D3-59B6-4C41-AC0D-5D9783AD58BC}" type="datetimeFigureOut">
              <a:rPr lang="en-US" smtClean="0"/>
              <a:t>10/21/2024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210A9B1-DADF-46DC-9D55-FF59B74E90B9}" type="slidenum">
              <a:rPr lang="en-US" smtClean="0"/>
              <a:t>‹#›</a:t>
            </a:fld>
            <a:endParaRPr lang="en-US"/>
          </a:p>
        </p:txBody>
      </p:sp>
    </p:spTree>
    <p:extLst>
      <p:ext uri="{BB962C8B-B14F-4D97-AF65-F5344CB8AC3E}">
        <p14:creationId xmlns:p14="http://schemas.microsoft.com/office/powerpoint/2010/main" val="3038062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E742D3-59B6-4C41-AC0D-5D9783AD58BC}" type="datetimeFigureOut">
              <a:rPr lang="en-US" smtClean="0"/>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10A9B1-DADF-46DC-9D55-FF59B74E90B9}" type="slidenum">
              <a:rPr lang="en-US" smtClean="0"/>
              <a:t>‹#›</a:t>
            </a:fld>
            <a:endParaRPr lang="en-US"/>
          </a:p>
        </p:txBody>
      </p:sp>
    </p:spTree>
    <p:extLst>
      <p:ext uri="{BB962C8B-B14F-4D97-AF65-F5344CB8AC3E}">
        <p14:creationId xmlns:p14="http://schemas.microsoft.com/office/powerpoint/2010/main" val="2561883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2E742D3-59B6-4C41-AC0D-5D9783AD58BC}" type="datetimeFigureOut">
              <a:rPr lang="en-US" smtClean="0"/>
              <a:t>10/21/2024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210A9B1-DADF-46DC-9D55-FF59B74E90B9}" type="slidenum">
              <a:rPr lang="en-US" smtClean="0"/>
              <a:t>‹#›</a:t>
            </a:fld>
            <a:endParaRPr lang="en-US"/>
          </a:p>
        </p:txBody>
      </p:sp>
    </p:spTree>
    <p:extLst>
      <p:ext uri="{BB962C8B-B14F-4D97-AF65-F5344CB8AC3E}">
        <p14:creationId xmlns:p14="http://schemas.microsoft.com/office/powerpoint/2010/main" val="255270907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AF11A-660A-4ACC-9AFF-FA2778096419}"/>
              </a:ext>
            </a:extLst>
          </p:cNvPr>
          <p:cNvSpPr>
            <a:spLocks noGrp="1"/>
          </p:cNvSpPr>
          <p:nvPr>
            <p:ph type="ctrTitle"/>
          </p:nvPr>
        </p:nvSpPr>
        <p:spPr/>
        <p:txBody>
          <a:bodyPr/>
          <a:lstStyle/>
          <a:p>
            <a:r>
              <a:rPr lang="en-US" dirty="0"/>
              <a:t>Training for School District Title IX Personnel </a:t>
            </a:r>
          </a:p>
        </p:txBody>
      </p:sp>
      <p:sp>
        <p:nvSpPr>
          <p:cNvPr id="3" name="Subtitle 2">
            <a:extLst>
              <a:ext uri="{FF2B5EF4-FFF2-40B4-BE49-F238E27FC236}">
                <a16:creationId xmlns:a16="http://schemas.microsoft.com/office/drawing/2014/main" id="{A585304B-CF3B-49BA-A945-E644A29B5502}"/>
              </a:ext>
            </a:extLst>
          </p:cNvPr>
          <p:cNvSpPr>
            <a:spLocks noGrp="1"/>
          </p:cNvSpPr>
          <p:nvPr>
            <p:ph type="subTitle" idx="1"/>
          </p:nvPr>
        </p:nvSpPr>
        <p:spPr>
          <a:xfrm>
            <a:off x="1183754" y="4777381"/>
            <a:ext cx="8825658" cy="861420"/>
          </a:xfrm>
        </p:spPr>
        <p:txBody>
          <a:bodyPr>
            <a:normAutofit fontScale="70000" lnSpcReduction="20000"/>
          </a:bodyPr>
          <a:lstStyle/>
          <a:p>
            <a:r>
              <a:rPr lang="en-US" dirty="0"/>
              <a:t>Darcy W. Dill, Esq.  </a:t>
            </a:r>
          </a:p>
          <a:p>
            <a:r>
              <a:rPr lang="en-US" dirty="0" err="1"/>
              <a:t>Gst</a:t>
            </a:r>
            <a:r>
              <a:rPr lang="en-US" dirty="0"/>
              <a:t> </a:t>
            </a:r>
            <a:r>
              <a:rPr lang="en-US" dirty="0" err="1"/>
              <a:t>boces</a:t>
            </a:r>
            <a:r>
              <a:rPr lang="en-US" dirty="0"/>
              <a:t> labor relations services</a:t>
            </a:r>
          </a:p>
          <a:p>
            <a:r>
              <a:rPr lang="en-US" dirty="0"/>
              <a:t>Fall 2024 </a:t>
            </a:r>
          </a:p>
          <a:p>
            <a:endParaRPr lang="en-US" dirty="0"/>
          </a:p>
        </p:txBody>
      </p:sp>
      <p:graphicFrame>
        <p:nvGraphicFramePr>
          <p:cNvPr id="4" name="Table 4">
            <a:extLst>
              <a:ext uri="{FF2B5EF4-FFF2-40B4-BE49-F238E27FC236}">
                <a16:creationId xmlns:a16="http://schemas.microsoft.com/office/drawing/2014/main" id="{F3D15E07-63F5-42A1-A910-C52087126C32}"/>
              </a:ext>
            </a:extLst>
          </p:cNvPr>
          <p:cNvGraphicFramePr>
            <a:graphicFrameLocks noGrp="1"/>
          </p:cNvGraphicFramePr>
          <p:nvPr>
            <p:extLst>
              <p:ext uri="{D42A27DB-BD31-4B8C-83A1-F6EECF244321}">
                <p14:modId xmlns:p14="http://schemas.microsoft.com/office/powerpoint/2010/main" val="3914715713"/>
              </p:ext>
            </p:extLst>
          </p:nvPr>
        </p:nvGraphicFramePr>
        <p:xfrm>
          <a:off x="348974" y="215541"/>
          <a:ext cx="8128000" cy="37084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3238159607"/>
                    </a:ext>
                  </a:extLst>
                </a:gridCol>
              </a:tblGrid>
              <a:tr h="370840">
                <a:tc>
                  <a:txBody>
                    <a:bodyPr/>
                    <a:lstStyle/>
                    <a:p>
                      <a:r>
                        <a:rPr lang="en-US" dirty="0"/>
                        <a:t>Training Materials are to be made available on your District's website***</a:t>
                      </a:r>
                    </a:p>
                  </a:txBody>
                  <a:tcPr/>
                </a:tc>
                <a:extLst>
                  <a:ext uri="{0D108BD9-81ED-4DB2-BD59-A6C34878D82A}">
                    <a16:rowId xmlns:a16="http://schemas.microsoft.com/office/drawing/2014/main" val="4085478439"/>
                  </a:ext>
                </a:extLst>
              </a:tr>
            </a:tbl>
          </a:graphicData>
        </a:graphic>
      </p:graphicFrame>
    </p:spTree>
    <p:extLst>
      <p:ext uri="{BB962C8B-B14F-4D97-AF65-F5344CB8AC3E}">
        <p14:creationId xmlns:p14="http://schemas.microsoft.com/office/powerpoint/2010/main" val="2584416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A40DB-48CE-4D9B-A166-EFBA6530E54C}"/>
              </a:ext>
            </a:extLst>
          </p:cNvPr>
          <p:cNvSpPr>
            <a:spLocks noGrp="1"/>
          </p:cNvSpPr>
          <p:nvPr>
            <p:ph type="title"/>
          </p:nvPr>
        </p:nvSpPr>
        <p:spPr>
          <a:xfrm>
            <a:off x="646111" y="452718"/>
            <a:ext cx="10656203" cy="1400530"/>
          </a:xfrm>
        </p:spPr>
        <p:txBody>
          <a:bodyPr/>
          <a:lstStyle/>
          <a:p>
            <a:pPr algn="ctr"/>
            <a:r>
              <a:rPr lang="en-US" sz="3600" b="1" dirty="0"/>
              <a:t>District Title IX policy and non-discrimination statement required</a:t>
            </a:r>
          </a:p>
        </p:txBody>
      </p:sp>
      <p:sp>
        <p:nvSpPr>
          <p:cNvPr id="3" name="Content Placeholder 2">
            <a:extLst>
              <a:ext uri="{FF2B5EF4-FFF2-40B4-BE49-F238E27FC236}">
                <a16:creationId xmlns:a16="http://schemas.microsoft.com/office/drawing/2014/main" id="{AA7A3170-4DE7-46FD-B880-8F79F95F4C1C}"/>
              </a:ext>
            </a:extLst>
          </p:cNvPr>
          <p:cNvSpPr>
            <a:spLocks noGrp="1"/>
          </p:cNvSpPr>
          <p:nvPr>
            <p:ph idx="1"/>
          </p:nvPr>
        </p:nvSpPr>
        <p:spPr>
          <a:xfrm>
            <a:off x="310394" y="1716066"/>
            <a:ext cx="10991920" cy="4907156"/>
          </a:xfrm>
        </p:spPr>
        <p:txBody>
          <a:bodyPr>
            <a:normAutofit fontScale="77500" lnSpcReduction="20000"/>
          </a:bodyPr>
          <a:lstStyle/>
          <a:p>
            <a:pPr>
              <a:buFont typeface="Wingdings" panose="05000000000000000000" pitchFamily="2" charset="2"/>
              <a:buChar char="Ø"/>
            </a:pPr>
            <a:r>
              <a:rPr lang="en-US" dirty="0"/>
              <a:t>Updated Title IX policies must be implemented with mandated requirements: </a:t>
            </a:r>
          </a:p>
          <a:p>
            <a:pPr lvl="1">
              <a:buFont typeface="Wingdings" panose="05000000000000000000" pitchFamily="2" charset="2"/>
              <a:buChar char="q"/>
            </a:pPr>
            <a:r>
              <a:rPr lang="en-US" dirty="0"/>
              <a:t>Designate Title IX Coordinator with roles/responsibilities </a:t>
            </a:r>
          </a:p>
          <a:p>
            <a:pPr lvl="1">
              <a:buFont typeface="Wingdings" panose="05000000000000000000" pitchFamily="2" charset="2"/>
              <a:buChar char="q"/>
            </a:pPr>
            <a:r>
              <a:rPr lang="en-US" dirty="0"/>
              <a:t>Defines “sex-based harassment” </a:t>
            </a:r>
          </a:p>
          <a:p>
            <a:pPr lvl="1">
              <a:buFont typeface="Wingdings" panose="05000000000000000000" pitchFamily="2" charset="2"/>
              <a:buChar char="q"/>
            </a:pPr>
            <a:r>
              <a:rPr lang="en-US" dirty="0"/>
              <a:t>Process for responding to complaint (grievance procedures) with range of supportive measures and potential sanctions if respondent found responsible (for sex-based harassment) </a:t>
            </a:r>
            <a:endParaRPr lang="en-US" dirty="0">
              <a:solidFill>
                <a:schemeClr val="accent1">
                  <a:lumMod val="60000"/>
                  <a:lumOff val="40000"/>
                </a:schemeClr>
              </a:solidFill>
            </a:endParaRPr>
          </a:p>
          <a:p>
            <a:pPr lvl="1">
              <a:buFont typeface="Wingdings" panose="05000000000000000000" pitchFamily="2" charset="2"/>
              <a:buChar char="q"/>
            </a:pPr>
            <a:r>
              <a:rPr lang="en-US" dirty="0"/>
              <a:t>Training requirements </a:t>
            </a:r>
            <a:endParaRPr lang="en-US" b="1" dirty="0">
              <a:solidFill>
                <a:schemeClr val="accent1">
                  <a:lumMod val="60000"/>
                  <a:lumOff val="40000"/>
                </a:schemeClr>
              </a:solidFill>
            </a:endParaRPr>
          </a:p>
          <a:p>
            <a:pPr lvl="1">
              <a:buFont typeface="Wingdings" panose="05000000000000000000" pitchFamily="2" charset="2"/>
              <a:buChar char="q"/>
            </a:pPr>
            <a:r>
              <a:rPr lang="en-US" dirty="0"/>
              <a:t>Potential sanctions to be imposed when affirmative finding of sex-based harassment </a:t>
            </a:r>
          </a:p>
          <a:p>
            <a:pPr lvl="1">
              <a:buFont typeface="Wingdings" panose="05000000000000000000" pitchFamily="2" charset="2"/>
              <a:buChar char="q"/>
            </a:pPr>
            <a:r>
              <a:rPr lang="en-US" dirty="0"/>
              <a:t>Evidentiary Standard of preponderance of evidence (or clear and convincing if like-proceeding)</a:t>
            </a:r>
            <a:endParaRPr lang="en-US" dirty="0">
              <a:solidFill>
                <a:schemeClr val="accent1">
                  <a:lumMod val="60000"/>
                  <a:lumOff val="40000"/>
                </a:schemeClr>
              </a:solidFill>
            </a:endParaRPr>
          </a:p>
          <a:p>
            <a:pPr>
              <a:buFont typeface="Wingdings" panose="05000000000000000000" pitchFamily="2" charset="2"/>
              <a:buChar char="Ø"/>
            </a:pPr>
            <a:r>
              <a:rPr lang="en-US" dirty="0"/>
              <a:t>Publish a notice of nondiscrimination containing: </a:t>
            </a:r>
          </a:p>
          <a:p>
            <a:pPr lvl="1">
              <a:buFont typeface="Wingdings" panose="05000000000000000000" pitchFamily="2" charset="2"/>
              <a:buChar char="q"/>
            </a:pPr>
            <a:r>
              <a:rPr lang="en-US" dirty="0"/>
              <a:t>Statement that school does not discriminate on the basis of sex and prohibits sex discrimination </a:t>
            </a:r>
          </a:p>
          <a:p>
            <a:pPr lvl="1">
              <a:buFont typeface="Wingdings" panose="05000000000000000000" pitchFamily="2" charset="2"/>
              <a:buChar char="q"/>
            </a:pPr>
            <a:r>
              <a:rPr lang="en-US" dirty="0"/>
              <a:t>Statement that inquiries regarding Title IX may be referred to Title IX Coordinator or Office of Civil Rights or both </a:t>
            </a:r>
          </a:p>
          <a:p>
            <a:pPr lvl="1">
              <a:buFont typeface="Wingdings" panose="05000000000000000000" pitchFamily="2" charset="2"/>
              <a:buChar char="q"/>
            </a:pPr>
            <a:r>
              <a:rPr lang="en-US" dirty="0"/>
              <a:t>Name/title, office address, email address, and telephone number of the Title IX Coordinator </a:t>
            </a:r>
          </a:p>
          <a:p>
            <a:pPr lvl="1">
              <a:buFont typeface="Wingdings" panose="05000000000000000000" pitchFamily="2" charset="2"/>
              <a:buChar char="q"/>
            </a:pPr>
            <a:r>
              <a:rPr lang="en-US" dirty="0"/>
              <a:t>How to locate the school’s nondiscrimination policy and grievance procedures </a:t>
            </a:r>
          </a:p>
          <a:p>
            <a:pPr lvl="1">
              <a:buFont typeface="Wingdings" panose="05000000000000000000" pitchFamily="2" charset="2"/>
              <a:buChar char="q"/>
            </a:pPr>
            <a:r>
              <a:rPr lang="en-US" dirty="0"/>
              <a:t>How to report information about conduct that may constitute sex discrimination and how to make a complaint </a:t>
            </a:r>
          </a:p>
          <a:p>
            <a:pPr lvl="1">
              <a:buFont typeface="Wingdings" panose="05000000000000000000" pitchFamily="2" charset="2"/>
              <a:buChar char="q"/>
            </a:pPr>
            <a:r>
              <a:rPr lang="en-US" dirty="0"/>
              <a:t>Publish on website AND “each handbook, catalog, announcement, bulletin, and application form that makes available to students/parents/guardians/authorized legal representatives/employees/unions and professional organizations holding CBAs or are used in recruitment of employees </a:t>
            </a:r>
          </a:p>
          <a:p>
            <a:pPr marL="0" indent="0">
              <a:buNone/>
            </a:pPr>
            <a:endParaRPr lang="en-US" dirty="0"/>
          </a:p>
          <a:p>
            <a:endParaRPr lang="en-US" dirty="0"/>
          </a:p>
        </p:txBody>
      </p:sp>
    </p:spTree>
    <p:extLst>
      <p:ext uri="{BB962C8B-B14F-4D97-AF65-F5344CB8AC3E}">
        <p14:creationId xmlns:p14="http://schemas.microsoft.com/office/powerpoint/2010/main" val="703891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11BCA-167B-44E1-BB3E-0CBE89DE1448}"/>
              </a:ext>
            </a:extLst>
          </p:cNvPr>
          <p:cNvSpPr>
            <a:spLocks noGrp="1"/>
          </p:cNvSpPr>
          <p:nvPr>
            <p:ph type="title"/>
          </p:nvPr>
        </p:nvSpPr>
        <p:spPr>
          <a:xfrm>
            <a:off x="646111" y="282102"/>
            <a:ext cx="9869489" cy="1099023"/>
          </a:xfrm>
        </p:spPr>
        <p:txBody>
          <a:bodyPr/>
          <a:lstStyle/>
          <a:p>
            <a:pPr algn="ctr"/>
            <a:r>
              <a:rPr lang="en-US" sz="3600" b="1" dirty="0"/>
              <a:t>When are schools required to act?   </a:t>
            </a:r>
            <a:br>
              <a:rPr lang="en-US" sz="3600" b="1" dirty="0"/>
            </a:br>
            <a:r>
              <a:rPr lang="en-US" sz="3600" b="1" dirty="0"/>
              <a:t>What is the Burden of Proof? </a:t>
            </a:r>
          </a:p>
        </p:txBody>
      </p:sp>
      <p:sp>
        <p:nvSpPr>
          <p:cNvPr id="3" name="Content Placeholder 2">
            <a:extLst>
              <a:ext uri="{FF2B5EF4-FFF2-40B4-BE49-F238E27FC236}">
                <a16:creationId xmlns:a16="http://schemas.microsoft.com/office/drawing/2014/main" id="{201ED3A2-3703-49B7-8593-DDB9CA9807C3}"/>
              </a:ext>
            </a:extLst>
          </p:cNvPr>
          <p:cNvSpPr>
            <a:spLocks noGrp="1"/>
          </p:cNvSpPr>
          <p:nvPr>
            <p:ph idx="1"/>
          </p:nvPr>
        </p:nvSpPr>
        <p:spPr>
          <a:xfrm>
            <a:off x="646112" y="1614791"/>
            <a:ext cx="10747602" cy="5046067"/>
          </a:xfrm>
        </p:spPr>
        <p:txBody>
          <a:bodyPr>
            <a:normAutofit fontScale="70000" lnSpcReduction="20000"/>
          </a:bodyPr>
          <a:lstStyle/>
          <a:p>
            <a:pPr>
              <a:spcAft>
                <a:spcPts val="1200"/>
              </a:spcAft>
              <a:buFont typeface="Wingdings" panose="05000000000000000000" pitchFamily="2" charset="2"/>
              <a:buChar char="Ø"/>
            </a:pPr>
            <a:r>
              <a:rPr lang="en-US" sz="2400" dirty="0">
                <a:cs typeface="Times New Roman" panose="02020603050405020304" pitchFamily="18" charset="0"/>
              </a:rPr>
              <a:t>GENERAL RULE:  Must respond “</a:t>
            </a:r>
            <a:r>
              <a:rPr lang="en-US" sz="2400" u="sng" dirty="0">
                <a:solidFill>
                  <a:schemeClr val="accent1">
                    <a:lumMod val="40000"/>
                    <a:lumOff val="60000"/>
                  </a:schemeClr>
                </a:solidFill>
                <a:cs typeface="Times New Roman" panose="02020603050405020304" pitchFamily="18" charset="0"/>
              </a:rPr>
              <a:t>promptly and effectively </a:t>
            </a:r>
            <a:r>
              <a:rPr lang="en-US" sz="2400" dirty="0">
                <a:solidFill>
                  <a:schemeClr val="accent1">
                    <a:lumMod val="40000"/>
                    <a:lumOff val="60000"/>
                  </a:schemeClr>
                </a:solidFill>
                <a:cs typeface="Times New Roman" panose="02020603050405020304" pitchFamily="18" charset="0"/>
              </a:rPr>
              <a:t>if knowledge of conduct that may reasonably constitute sex discrimination</a:t>
            </a:r>
            <a:r>
              <a:rPr lang="en-US" sz="2400" dirty="0">
                <a:cs typeface="Times New Roman" panose="02020603050405020304" pitchFamily="18" charset="0"/>
              </a:rPr>
              <a:t>” in the education program or activity” </a:t>
            </a:r>
          </a:p>
          <a:p>
            <a:pPr lvl="1">
              <a:spcAft>
                <a:spcPts val="1200"/>
              </a:spcAft>
              <a:buFont typeface="Wingdings" panose="05000000000000000000" pitchFamily="2" charset="2"/>
              <a:buChar char="Ø"/>
            </a:pPr>
            <a:r>
              <a:rPr lang="en-US" sz="2200" dirty="0">
                <a:cs typeface="Times New Roman" panose="02020603050405020304" pitchFamily="18" charset="0"/>
              </a:rPr>
              <a:t>Without complaint/ no grievance procedures initiated </a:t>
            </a:r>
            <a:r>
              <a:rPr lang="en-US" sz="2200" dirty="0">
                <a:cs typeface="Times New Roman" panose="02020603050405020304" pitchFamily="18" charset="0"/>
                <a:sym typeface="Wingdings" panose="05000000000000000000" pitchFamily="2" charset="2"/>
              </a:rPr>
              <a:t> still </a:t>
            </a:r>
            <a:r>
              <a:rPr lang="en-US" sz="2200" dirty="0">
                <a:cs typeface="Times New Roman" panose="02020603050405020304" pitchFamily="18" charset="0"/>
              </a:rPr>
              <a:t>obligations (see above) </a:t>
            </a:r>
          </a:p>
          <a:p>
            <a:pPr lvl="1">
              <a:spcAft>
                <a:spcPts val="1200"/>
              </a:spcAft>
              <a:buFont typeface="Wingdings" panose="05000000000000000000" pitchFamily="2" charset="2"/>
              <a:buChar char="Ø"/>
            </a:pPr>
            <a:r>
              <a:rPr lang="en-US" sz="2200" dirty="0">
                <a:cs typeface="Times New Roman" panose="02020603050405020304" pitchFamily="18" charset="0"/>
              </a:rPr>
              <a:t>With complaint </a:t>
            </a:r>
            <a:r>
              <a:rPr lang="en-US" sz="2200" dirty="0">
                <a:cs typeface="Times New Roman" panose="02020603050405020304" pitchFamily="18" charset="0"/>
                <a:sym typeface="Wingdings" panose="05000000000000000000" pitchFamily="2" charset="2"/>
              </a:rPr>
              <a:t> full grievance procedures followed</a:t>
            </a:r>
            <a:endParaRPr lang="en-US" sz="2200" dirty="0">
              <a:cs typeface="Times New Roman" panose="02020603050405020304" pitchFamily="18" charset="0"/>
            </a:endParaRPr>
          </a:p>
          <a:p>
            <a:pPr>
              <a:spcAft>
                <a:spcPts val="1200"/>
              </a:spcAft>
              <a:buFont typeface="Wingdings" panose="05000000000000000000" pitchFamily="2" charset="2"/>
              <a:buChar char="Ø"/>
            </a:pPr>
            <a:r>
              <a:rPr lang="en-US" sz="2400" dirty="0">
                <a:cs typeface="Times New Roman" panose="02020603050405020304" pitchFamily="18" charset="0"/>
              </a:rPr>
              <a:t>All employees who are not confidential must notify Title IX Coordinator when they have information about conduct that reasonably may constitute sex discrimination under Title IX</a:t>
            </a:r>
          </a:p>
          <a:p>
            <a:pPr>
              <a:spcAft>
                <a:spcPts val="1200"/>
              </a:spcAft>
              <a:buFont typeface="Wingdings" panose="05000000000000000000" pitchFamily="2" charset="2"/>
              <a:buChar char="Ø"/>
            </a:pPr>
            <a:r>
              <a:rPr lang="en-US" sz="2400" dirty="0">
                <a:cs typeface="Times New Roman" panose="02020603050405020304" pitchFamily="18" charset="0"/>
              </a:rPr>
              <a:t>Title IX Coordinator in receipt of an allegation can decide to not take further actions if </a:t>
            </a:r>
            <a:r>
              <a:rPr lang="en-US" sz="2400" dirty="0">
                <a:solidFill>
                  <a:schemeClr val="accent1">
                    <a:lumMod val="40000"/>
                    <a:lumOff val="60000"/>
                  </a:schemeClr>
                </a:solidFill>
                <a:cs typeface="Times New Roman" panose="02020603050405020304" pitchFamily="18" charset="0"/>
              </a:rPr>
              <a:t>“reasonably determines alleged conduct could not constitute sex discrimination” or can act (see above)</a:t>
            </a:r>
          </a:p>
          <a:p>
            <a:pPr>
              <a:spcAft>
                <a:spcPts val="1200"/>
              </a:spcAft>
              <a:buFont typeface="Wingdings" panose="05000000000000000000" pitchFamily="2" charset="2"/>
              <a:buChar char="Ø"/>
            </a:pPr>
            <a:r>
              <a:rPr lang="en-US" dirty="0">
                <a:cs typeface="Times New Roman" panose="02020603050405020304" pitchFamily="18" charset="0"/>
              </a:rPr>
              <a:t>Burden of Proof in determining if “sex discrimination” has occurred pursuant to your Title IX non-discrimination policy/grievance procedures: </a:t>
            </a:r>
          </a:p>
          <a:p>
            <a:pPr lvl="1">
              <a:spcAft>
                <a:spcPts val="1200"/>
              </a:spcAft>
              <a:buFont typeface="Wingdings" panose="05000000000000000000" pitchFamily="2" charset="2"/>
              <a:buChar char="Ø"/>
            </a:pPr>
            <a:r>
              <a:rPr lang="en-US" dirty="0">
                <a:solidFill>
                  <a:schemeClr val="accent1">
                    <a:lumMod val="40000"/>
                    <a:lumOff val="60000"/>
                  </a:schemeClr>
                </a:solidFill>
                <a:cs typeface="Times New Roman" panose="02020603050405020304" pitchFamily="18" charset="0"/>
              </a:rPr>
              <a:t>Default:  Preponderance of the Evidence Standard (51%+) </a:t>
            </a:r>
            <a:endParaRPr lang="en-US" b="1" u="sng" dirty="0">
              <a:solidFill>
                <a:schemeClr val="accent1">
                  <a:lumMod val="40000"/>
                  <a:lumOff val="60000"/>
                </a:schemeClr>
              </a:solidFill>
              <a:cs typeface="Times New Roman" panose="02020603050405020304" pitchFamily="18" charset="0"/>
            </a:endParaRPr>
          </a:p>
          <a:p>
            <a:pPr lvl="1">
              <a:spcAft>
                <a:spcPts val="1200"/>
              </a:spcAft>
              <a:buFont typeface="Wingdings" panose="05000000000000000000" pitchFamily="2" charset="2"/>
              <a:buChar char="Ø"/>
            </a:pPr>
            <a:r>
              <a:rPr lang="en-US" dirty="0">
                <a:cs typeface="Times New Roman" panose="02020603050405020304" pitchFamily="18" charset="0"/>
              </a:rPr>
              <a:t>But: Clear and Convincing Evidence (more rigorous “high probability of truth”) </a:t>
            </a:r>
            <a:r>
              <a:rPr lang="en-US" i="1" u="sng" dirty="0">
                <a:solidFill>
                  <a:schemeClr val="accent1">
                    <a:lumMod val="40000"/>
                    <a:lumOff val="60000"/>
                  </a:schemeClr>
                </a:solidFill>
                <a:cs typeface="Times New Roman" panose="02020603050405020304" pitchFamily="18" charset="0"/>
              </a:rPr>
              <a:t>if like proceedings </a:t>
            </a:r>
            <a:r>
              <a:rPr lang="en-US" i="1" dirty="0">
                <a:cs typeface="Times New Roman" panose="02020603050405020304" pitchFamily="18" charset="0"/>
              </a:rPr>
              <a:t>– not applicable to districts in NYS</a:t>
            </a:r>
          </a:p>
          <a:p>
            <a:pPr marL="457200" lvl="1" indent="0">
              <a:spcAft>
                <a:spcPts val="1200"/>
              </a:spcAft>
              <a:buNone/>
            </a:pPr>
            <a:endParaRPr lang="en-US" dirty="0">
              <a:cs typeface="Times New Roman" panose="02020603050405020304" pitchFamily="18" charset="0"/>
            </a:endParaRPr>
          </a:p>
        </p:txBody>
      </p:sp>
    </p:spTree>
    <p:extLst>
      <p:ext uri="{BB962C8B-B14F-4D97-AF65-F5344CB8AC3E}">
        <p14:creationId xmlns:p14="http://schemas.microsoft.com/office/powerpoint/2010/main" val="878578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4E88F-A9B8-4151-92C5-3D8F179FA19F}"/>
              </a:ext>
            </a:extLst>
          </p:cNvPr>
          <p:cNvSpPr>
            <a:spLocks noGrp="1"/>
          </p:cNvSpPr>
          <p:nvPr>
            <p:ph type="title"/>
          </p:nvPr>
        </p:nvSpPr>
        <p:spPr/>
        <p:txBody>
          <a:bodyPr/>
          <a:lstStyle/>
          <a:p>
            <a:pPr algn="ctr"/>
            <a:r>
              <a:rPr lang="en-US" b="1" dirty="0">
                <a:cs typeface="Times New Roman" panose="02020603050405020304" pitchFamily="18" charset="0"/>
              </a:rPr>
              <a:t>Supportive Measures</a:t>
            </a:r>
            <a:endParaRPr lang="en-US" b="1" dirty="0"/>
          </a:p>
        </p:txBody>
      </p:sp>
      <p:sp>
        <p:nvSpPr>
          <p:cNvPr id="3" name="Content Placeholder 2">
            <a:extLst>
              <a:ext uri="{FF2B5EF4-FFF2-40B4-BE49-F238E27FC236}">
                <a16:creationId xmlns:a16="http://schemas.microsoft.com/office/drawing/2014/main" id="{6AA36093-C106-47BA-B8B6-318CBE578E47}"/>
              </a:ext>
            </a:extLst>
          </p:cNvPr>
          <p:cNvSpPr>
            <a:spLocks noGrp="1"/>
          </p:cNvSpPr>
          <p:nvPr>
            <p:ph idx="1"/>
          </p:nvPr>
        </p:nvSpPr>
        <p:spPr>
          <a:xfrm>
            <a:off x="526745" y="1346200"/>
            <a:ext cx="11182655" cy="5245100"/>
          </a:xfrm>
        </p:spPr>
        <p:txBody>
          <a:bodyPr>
            <a:normAutofit fontScale="85000" lnSpcReduction="20000"/>
          </a:bodyPr>
          <a:lstStyle/>
          <a:p>
            <a:pPr>
              <a:buFont typeface="Wingdings" panose="05000000000000000000" pitchFamily="2" charset="2"/>
              <a:buChar char="Ø"/>
            </a:pPr>
            <a:r>
              <a:rPr lang="en-US" b="1" dirty="0"/>
              <a:t>Supportive measures </a:t>
            </a:r>
            <a:r>
              <a:rPr lang="en-US" dirty="0"/>
              <a:t>are “individualized measures offered as appropriate, as reasonably available, without unreasonably burdening a complainant or respondent, not for punitive or disciplinary reasons, and without fee or charge to the complainant or respondent to (1)restore or preserve that party’s access to recipient’s education program or activity, including measures that are designed to protect the safety of the parties or the recipient’s educational environment; or 2) to provide support during the grievance procedures or informal resolution process.”</a:t>
            </a:r>
          </a:p>
          <a:p>
            <a:pPr>
              <a:buFont typeface="Wingdings" panose="05000000000000000000" pitchFamily="2" charset="2"/>
              <a:buChar char="Ø"/>
            </a:pPr>
            <a:r>
              <a:rPr lang="en-US" dirty="0"/>
              <a:t>Examples of supportive measures may include: </a:t>
            </a:r>
          </a:p>
          <a:p>
            <a:pPr lvl="1">
              <a:buFont typeface="Wingdings" panose="05000000000000000000" pitchFamily="2" charset="2"/>
              <a:buChar char="q"/>
            </a:pPr>
            <a:r>
              <a:rPr lang="en-US" dirty="0"/>
              <a:t>Counseling; deadline extensions and course adjustments; modified class schedules; escort services; restrictions on contact applied to one or more parties; leaves of absence; changes in class, work, housing or extracurricular or any other activity, regardless of whether there is or is not a comparable alternative; and training and education programs related to sex-based harassment. </a:t>
            </a:r>
          </a:p>
          <a:p>
            <a:pPr>
              <a:buFont typeface="Wingdings" panose="05000000000000000000" pitchFamily="2" charset="2"/>
              <a:buChar char="Ø"/>
            </a:pPr>
            <a:r>
              <a:rPr lang="en-US" dirty="0"/>
              <a:t>Any supportive measure must not unreasonably burden either party and must not impose measures for punitive or disciplinary reasons </a:t>
            </a:r>
          </a:p>
          <a:p>
            <a:pPr>
              <a:buFont typeface="Wingdings" panose="05000000000000000000" pitchFamily="2" charset="2"/>
              <a:buChar char="Ø"/>
            </a:pPr>
            <a:r>
              <a:rPr lang="en-US" dirty="0"/>
              <a:t>School may modify or terminate supportive measures at conclusion of grievance procedure or continue beyond that point </a:t>
            </a:r>
          </a:p>
          <a:p>
            <a:pPr>
              <a:buFont typeface="Wingdings" panose="05000000000000000000" pitchFamily="2" charset="2"/>
              <a:buChar char="Ø"/>
            </a:pPr>
            <a:r>
              <a:rPr lang="en-US" dirty="0"/>
              <a:t>Complainant or Respondent may seek modification or reversals of decision to provide, deny, or terminate supportive measures from an impartial employee </a:t>
            </a:r>
          </a:p>
          <a:p>
            <a:pPr>
              <a:buFont typeface="Wingdings" panose="05000000000000000000" pitchFamily="2" charset="2"/>
              <a:buChar char="Ø"/>
            </a:pPr>
            <a:r>
              <a:rPr lang="en-US" dirty="0"/>
              <a:t>School must not disclose information about any supportive measures to persons other than the person to whom they apply (including between the parties) unless necessary to provide the supportive measure or restore access to the education program or activity </a:t>
            </a:r>
          </a:p>
          <a:p>
            <a:pPr>
              <a:buFont typeface="Wingdings" panose="05000000000000000000" pitchFamily="2" charset="2"/>
              <a:buChar char="Ø"/>
            </a:pPr>
            <a:r>
              <a:rPr lang="en-US" dirty="0"/>
              <a:t>If a party is a student with disabilities, ensure IEP compliance and IDEA rights secured  </a:t>
            </a:r>
          </a:p>
        </p:txBody>
      </p:sp>
    </p:spTree>
    <p:extLst>
      <p:ext uri="{BB962C8B-B14F-4D97-AF65-F5344CB8AC3E}">
        <p14:creationId xmlns:p14="http://schemas.microsoft.com/office/powerpoint/2010/main" val="2939295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05F30-2EA5-442C-A1F8-16CEC365366A}"/>
              </a:ext>
            </a:extLst>
          </p:cNvPr>
          <p:cNvSpPr>
            <a:spLocks noGrp="1"/>
          </p:cNvSpPr>
          <p:nvPr>
            <p:ph type="title"/>
          </p:nvPr>
        </p:nvSpPr>
        <p:spPr/>
        <p:txBody>
          <a:bodyPr/>
          <a:lstStyle/>
          <a:p>
            <a:pPr algn="ctr"/>
            <a:r>
              <a:rPr lang="en-US" b="1" dirty="0"/>
              <a:t>Emergency Removals </a:t>
            </a:r>
          </a:p>
        </p:txBody>
      </p:sp>
      <p:sp>
        <p:nvSpPr>
          <p:cNvPr id="3" name="Content Placeholder 2">
            <a:extLst>
              <a:ext uri="{FF2B5EF4-FFF2-40B4-BE49-F238E27FC236}">
                <a16:creationId xmlns:a16="http://schemas.microsoft.com/office/drawing/2014/main" id="{CFD83220-7110-455F-B3F9-328D4C4FD2D9}"/>
              </a:ext>
            </a:extLst>
          </p:cNvPr>
          <p:cNvSpPr>
            <a:spLocks noGrp="1"/>
          </p:cNvSpPr>
          <p:nvPr>
            <p:ph idx="1"/>
          </p:nvPr>
        </p:nvSpPr>
        <p:spPr>
          <a:xfrm>
            <a:off x="1103312" y="1468073"/>
            <a:ext cx="8946541" cy="4780327"/>
          </a:xfrm>
        </p:spPr>
        <p:txBody>
          <a:bodyPr/>
          <a:lstStyle/>
          <a:p>
            <a:pPr marL="0" indent="0">
              <a:buNone/>
            </a:pPr>
            <a:r>
              <a:rPr lang="en-US" dirty="0"/>
              <a:t>Presumption that Respondent is not responsible for alleged sex discrimination BUT … </a:t>
            </a:r>
          </a:p>
          <a:p>
            <a:pPr>
              <a:buFont typeface="Wingdings" panose="05000000000000000000" pitchFamily="2" charset="2"/>
              <a:buChar char="Ø"/>
            </a:pPr>
            <a:r>
              <a:rPr lang="en-US" dirty="0"/>
              <a:t>School can remove a Respondent from an educational program or activity, provided that an individualized safety and risk analysis occurs and there is a determination of imminent and serious threat to the health or safety of a complainant or any student, employees, or other persons arising from allegations of sex discrimination justifies removal </a:t>
            </a:r>
          </a:p>
          <a:p>
            <a:pPr marL="0" indent="0">
              <a:buNone/>
            </a:pPr>
            <a:r>
              <a:rPr lang="en-US" dirty="0"/>
              <a:t>	AND </a:t>
            </a:r>
          </a:p>
          <a:p>
            <a:pPr>
              <a:buFont typeface="Wingdings" panose="05000000000000000000" pitchFamily="2" charset="2"/>
              <a:buChar char="Ø"/>
            </a:pPr>
            <a:r>
              <a:rPr lang="en-US" dirty="0"/>
              <a:t>The Respondent was notified and had an opportunity to challenge the decision immediately following their removal. </a:t>
            </a:r>
          </a:p>
          <a:p>
            <a:endParaRPr lang="en-US" dirty="0"/>
          </a:p>
          <a:p>
            <a:pPr marL="0" indent="0">
              <a:buNone/>
            </a:pPr>
            <a:endParaRPr lang="en-US" dirty="0"/>
          </a:p>
        </p:txBody>
      </p:sp>
    </p:spTree>
    <p:extLst>
      <p:ext uri="{BB962C8B-B14F-4D97-AF65-F5344CB8AC3E}">
        <p14:creationId xmlns:p14="http://schemas.microsoft.com/office/powerpoint/2010/main" val="2728744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1763F-59E0-4CA6-B88A-30A445AB9F74}"/>
              </a:ext>
            </a:extLst>
          </p:cNvPr>
          <p:cNvSpPr>
            <a:spLocks noGrp="1"/>
          </p:cNvSpPr>
          <p:nvPr>
            <p:ph type="title"/>
          </p:nvPr>
        </p:nvSpPr>
        <p:spPr>
          <a:xfrm>
            <a:off x="-85061" y="375942"/>
            <a:ext cx="10696353" cy="1400530"/>
          </a:xfrm>
        </p:spPr>
        <p:txBody>
          <a:bodyPr/>
          <a:lstStyle/>
          <a:p>
            <a:pPr algn="ctr"/>
            <a:r>
              <a:rPr lang="en-US" sz="3200" b="1" dirty="0">
                <a:cs typeface="Times New Roman" panose="02020603050405020304" pitchFamily="18" charset="0"/>
              </a:rPr>
              <a:t>Responding to Allegations of Sex Discrimination </a:t>
            </a:r>
            <a:endParaRPr lang="en-US" sz="3200" b="1" dirty="0"/>
          </a:p>
        </p:txBody>
      </p:sp>
      <p:sp>
        <p:nvSpPr>
          <p:cNvPr id="3" name="Content Placeholder 2">
            <a:extLst>
              <a:ext uri="{FF2B5EF4-FFF2-40B4-BE49-F238E27FC236}">
                <a16:creationId xmlns:a16="http://schemas.microsoft.com/office/drawing/2014/main" id="{8C9DE8B8-71B4-40C1-90B8-C77CBDB58095}"/>
              </a:ext>
            </a:extLst>
          </p:cNvPr>
          <p:cNvSpPr>
            <a:spLocks noGrp="1"/>
          </p:cNvSpPr>
          <p:nvPr>
            <p:ph idx="1"/>
          </p:nvPr>
        </p:nvSpPr>
        <p:spPr>
          <a:xfrm>
            <a:off x="428018" y="1221971"/>
            <a:ext cx="9621836" cy="5260087"/>
          </a:xfrm>
        </p:spPr>
        <p:txBody>
          <a:bodyPr>
            <a:normAutofit fontScale="70000" lnSpcReduction="20000"/>
          </a:bodyPr>
          <a:lstStyle/>
          <a:p>
            <a:pPr>
              <a:buFont typeface="Wingdings" panose="05000000000000000000" pitchFamily="2" charset="2"/>
              <a:buChar char="Ø"/>
            </a:pPr>
            <a:r>
              <a:rPr lang="en-US" dirty="0">
                <a:cs typeface="Times New Roman" panose="02020603050405020304" pitchFamily="18" charset="0"/>
              </a:rPr>
              <a:t>What is a complaint? </a:t>
            </a:r>
          </a:p>
          <a:p>
            <a:pPr marL="0" indent="0">
              <a:buNone/>
            </a:pPr>
            <a:r>
              <a:rPr lang="en-US" dirty="0">
                <a:cs typeface="Times New Roman" panose="02020603050405020304" pitchFamily="18" charset="0"/>
              </a:rPr>
              <a:t>	An </a:t>
            </a:r>
            <a:r>
              <a:rPr lang="en-US" dirty="0">
                <a:solidFill>
                  <a:schemeClr val="accent1">
                    <a:lumMod val="40000"/>
                    <a:lumOff val="60000"/>
                  </a:schemeClr>
                </a:solidFill>
                <a:cs typeface="Times New Roman" panose="02020603050405020304" pitchFamily="18" charset="0"/>
              </a:rPr>
              <a:t>oral or written </a:t>
            </a:r>
            <a:r>
              <a:rPr lang="en-US" dirty="0">
                <a:cs typeface="Times New Roman" panose="02020603050405020304" pitchFamily="18" charset="0"/>
              </a:rPr>
              <a:t>request to the recipient that can be objectively understood as a request to investigate 	and make a determination about alleged sexual discrimination </a:t>
            </a:r>
          </a:p>
          <a:p>
            <a:pPr>
              <a:buFont typeface="Wingdings" panose="05000000000000000000" pitchFamily="2" charset="2"/>
              <a:buChar char="Ø"/>
            </a:pPr>
            <a:r>
              <a:rPr lang="en-US" dirty="0">
                <a:cs typeface="Times New Roman" panose="02020603050405020304" pitchFamily="18" charset="0"/>
              </a:rPr>
              <a:t>Who makes a complaint? </a:t>
            </a:r>
          </a:p>
          <a:p>
            <a:pPr marL="0" indent="0">
              <a:buNone/>
            </a:pPr>
            <a:r>
              <a:rPr lang="en-US" dirty="0">
                <a:cs typeface="Times New Roman" panose="02020603050405020304" pitchFamily="18" charset="0"/>
              </a:rPr>
              <a:t>	- A complainant is a student/employee who has alleged to have been subjected to conduct that could 	constitute sex discrimination or other person . . . and who was participating or attempting to participate 	 in a school’s education program or activity at the time of the alleged sex discrimination </a:t>
            </a:r>
          </a:p>
          <a:p>
            <a:pPr marL="0" indent="0">
              <a:buNone/>
            </a:pPr>
            <a:r>
              <a:rPr lang="en-US" dirty="0">
                <a:cs typeface="Times New Roman" panose="02020603050405020304" pitchFamily="18" charset="0"/>
              </a:rPr>
              <a:t>	- A parent/guardian/authorized legal representative </a:t>
            </a:r>
          </a:p>
          <a:p>
            <a:pPr marL="0" indent="0">
              <a:buNone/>
            </a:pPr>
            <a:r>
              <a:rPr lang="en-US" dirty="0">
                <a:cs typeface="Times New Roman" panose="02020603050405020304" pitchFamily="18" charset="0"/>
              </a:rPr>
              <a:t>	- Title IX Coordinator </a:t>
            </a:r>
          </a:p>
          <a:p>
            <a:pPr marL="0" indent="0">
              <a:buNone/>
            </a:pPr>
            <a:r>
              <a:rPr lang="en-US" dirty="0">
                <a:cs typeface="Times New Roman" panose="02020603050405020304" pitchFamily="18" charset="0"/>
              </a:rPr>
              <a:t>	- Any student/employee or any person who participating/attempting to participate in education 	program/activity when allegation is NOT sex-based harassment </a:t>
            </a:r>
          </a:p>
          <a:p>
            <a:pPr>
              <a:buFont typeface="Wingdings" panose="05000000000000000000" pitchFamily="2" charset="2"/>
              <a:buChar char="Ø"/>
            </a:pPr>
            <a:r>
              <a:rPr lang="en-US" dirty="0">
                <a:cs typeface="Times New Roman" panose="02020603050405020304" pitchFamily="18" charset="0"/>
              </a:rPr>
              <a:t>How is a complaint made? </a:t>
            </a:r>
          </a:p>
          <a:p>
            <a:pPr marL="0" indent="0">
              <a:buNone/>
            </a:pPr>
            <a:r>
              <a:rPr lang="en-US" dirty="0">
                <a:cs typeface="Times New Roman" panose="02020603050405020304" pitchFamily="18" charset="0"/>
              </a:rPr>
              <a:t>	- Written request </a:t>
            </a:r>
            <a:r>
              <a:rPr lang="en-US" dirty="0">
                <a:solidFill>
                  <a:schemeClr val="accent1">
                    <a:lumMod val="40000"/>
                    <a:lumOff val="60000"/>
                  </a:schemeClr>
                </a:solidFill>
                <a:cs typeface="Times New Roman" panose="02020603050405020304" pitchFamily="18" charset="0"/>
              </a:rPr>
              <a:t>or verbal request </a:t>
            </a:r>
            <a:r>
              <a:rPr lang="en-US" dirty="0">
                <a:cs typeface="Times New Roman" panose="02020603050405020304" pitchFamily="18" charset="0"/>
              </a:rPr>
              <a:t>with Title IX Coordinator or to </a:t>
            </a:r>
            <a:r>
              <a:rPr lang="en-US" i="1" dirty="0">
                <a:cs typeface="Times New Roman" panose="02020603050405020304" pitchFamily="18" charset="0"/>
              </a:rPr>
              <a:t>any</a:t>
            </a:r>
            <a:r>
              <a:rPr lang="en-US" dirty="0">
                <a:cs typeface="Times New Roman" panose="02020603050405020304" pitchFamily="18" charset="0"/>
              </a:rPr>
              <a:t> employee </a:t>
            </a:r>
          </a:p>
          <a:p>
            <a:pPr marL="0" indent="0">
              <a:buNone/>
            </a:pPr>
            <a:r>
              <a:rPr lang="en-US" dirty="0">
                <a:cs typeface="Times New Roman" panose="02020603050405020304" pitchFamily="18" charset="0"/>
              </a:rPr>
              <a:t>	- Title IX Coordinator can consider allegation and initiate grievance procedure on own </a:t>
            </a:r>
          </a:p>
          <a:p>
            <a:pPr>
              <a:buFont typeface="Wingdings" panose="05000000000000000000" pitchFamily="2" charset="2"/>
              <a:buChar char="Ø"/>
            </a:pPr>
            <a:r>
              <a:rPr lang="en-US" dirty="0">
                <a:cs typeface="Times New Roman" panose="02020603050405020304" pitchFamily="18" charset="0"/>
              </a:rPr>
              <a:t>Regardless of whether grievance process initiated, Title IX Coordinator must:</a:t>
            </a:r>
          </a:p>
          <a:p>
            <a:pPr lvl="1">
              <a:buFont typeface="Wingdings" panose="05000000000000000000" pitchFamily="2" charset="2"/>
              <a:buChar char="q"/>
            </a:pPr>
            <a:r>
              <a:rPr lang="en-US" dirty="0">
                <a:cs typeface="Times New Roman" panose="02020603050405020304" pitchFamily="18" charset="0"/>
              </a:rPr>
              <a:t>Offer supportive measures to complainant</a:t>
            </a:r>
          </a:p>
          <a:p>
            <a:pPr lvl="1">
              <a:buFont typeface="Wingdings" panose="05000000000000000000" pitchFamily="2" charset="2"/>
              <a:buChar char="q"/>
            </a:pPr>
            <a:r>
              <a:rPr lang="en-US" dirty="0">
                <a:cs typeface="Times New Roman" panose="02020603050405020304" pitchFamily="18" charset="0"/>
              </a:rPr>
              <a:t>Notify complainant/reporter of grievance procedures or informal resolution process (if applicable)</a:t>
            </a:r>
          </a:p>
          <a:p>
            <a:pPr lvl="1">
              <a:buFont typeface="Wingdings" panose="05000000000000000000" pitchFamily="2" charset="2"/>
              <a:buChar char="q"/>
            </a:pPr>
            <a:r>
              <a:rPr lang="en-US" dirty="0">
                <a:cs typeface="Times New Roman" panose="02020603050405020304" pitchFamily="18" charset="0"/>
              </a:rPr>
              <a:t>Still do an investigation, as other laws/policies still in play (e.g. New York State Human Rights law, DASA, Title VII, Codes of Conduct) </a:t>
            </a:r>
          </a:p>
          <a:p>
            <a:endParaRPr lang="en-US" dirty="0"/>
          </a:p>
        </p:txBody>
      </p:sp>
    </p:spTree>
    <p:extLst>
      <p:ext uri="{BB962C8B-B14F-4D97-AF65-F5344CB8AC3E}">
        <p14:creationId xmlns:p14="http://schemas.microsoft.com/office/powerpoint/2010/main" val="3960847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E8CF1-D548-44E2-AE7E-3DC9760F75EC}"/>
              </a:ext>
            </a:extLst>
          </p:cNvPr>
          <p:cNvSpPr>
            <a:spLocks noGrp="1"/>
          </p:cNvSpPr>
          <p:nvPr>
            <p:ph type="title"/>
          </p:nvPr>
        </p:nvSpPr>
        <p:spPr/>
        <p:txBody>
          <a:bodyPr/>
          <a:lstStyle/>
          <a:p>
            <a:pPr algn="ctr"/>
            <a:r>
              <a:rPr lang="en-US" sz="3600" b="1" dirty="0">
                <a:solidFill>
                  <a:schemeClr val="tx1"/>
                </a:solidFill>
              </a:rPr>
              <a:t>When to Act – Initiating Grievance Procedures </a:t>
            </a:r>
          </a:p>
        </p:txBody>
      </p:sp>
      <p:sp>
        <p:nvSpPr>
          <p:cNvPr id="3" name="Content Placeholder 2">
            <a:extLst>
              <a:ext uri="{FF2B5EF4-FFF2-40B4-BE49-F238E27FC236}">
                <a16:creationId xmlns:a16="http://schemas.microsoft.com/office/drawing/2014/main" id="{3746A272-950A-4329-B354-953E1607DAF9}"/>
              </a:ext>
            </a:extLst>
          </p:cNvPr>
          <p:cNvSpPr>
            <a:spLocks noGrp="1"/>
          </p:cNvSpPr>
          <p:nvPr>
            <p:ph idx="1"/>
          </p:nvPr>
        </p:nvSpPr>
        <p:spPr>
          <a:xfrm>
            <a:off x="370703" y="2059458"/>
            <a:ext cx="9679151" cy="4718847"/>
          </a:xfrm>
        </p:spPr>
        <p:txBody>
          <a:bodyPr>
            <a:normAutofit/>
          </a:bodyPr>
          <a:lstStyle/>
          <a:p>
            <a:pPr>
              <a:buFont typeface="Wingdings" panose="05000000000000000000" pitchFamily="2" charset="2"/>
              <a:buChar char="Ø"/>
            </a:pPr>
            <a:r>
              <a:rPr lang="en-US" dirty="0"/>
              <a:t>Grievance procedures for resolution of sex discrimination complaints are initiated when:  </a:t>
            </a:r>
          </a:p>
          <a:p>
            <a:pPr lvl="1">
              <a:buFont typeface="Wingdings" panose="05000000000000000000" pitchFamily="2" charset="2"/>
              <a:buChar char="Ø"/>
            </a:pPr>
            <a:r>
              <a:rPr lang="en-US" dirty="0"/>
              <a:t>A “complaint” is received.   </a:t>
            </a:r>
            <a:r>
              <a:rPr lang="en-US" dirty="0">
                <a:solidFill>
                  <a:schemeClr val="accent1">
                    <a:lumMod val="40000"/>
                    <a:lumOff val="60000"/>
                  </a:schemeClr>
                </a:solidFill>
              </a:rPr>
              <a:t>No formal document; any oral or written request </a:t>
            </a:r>
            <a:r>
              <a:rPr lang="en-US" dirty="0"/>
              <a:t>to school that can be objectively understood as a request to investigate and make a determination about sex discrimination is all that is necessary.</a:t>
            </a:r>
          </a:p>
          <a:p>
            <a:pPr lvl="1">
              <a:buFont typeface="Wingdings" panose="05000000000000000000" pitchFamily="2" charset="2"/>
              <a:buChar char="Ø"/>
            </a:pPr>
            <a:r>
              <a:rPr lang="en-US" dirty="0"/>
              <a:t>Title IX Coordinator may receive information/allegation and initiate grievance process </a:t>
            </a:r>
          </a:p>
        </p:txBody>
      </p:sp>
    </p:spTree>
    <p:extLst>
      <p:ext uri="{BB962C8B-B14F-4D97-AF65-F5344CB8AC3E}">
        <p14:creationId xmlns:p14="http://schemas.microsoft.com/office/powerpoint/2010/main" val="1349548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14AFF-168D-4EBE-A334-2106CB6F8B9D}"/>
              </a:ext>
            </a:extLst>
          </p:cNvPr>
          <p:cNvSpPr>
            <a:spLocks noGrp="1"/>
          </p:cNvSpPr>
          <p:nvPr>
            <p:ph type="title"/>
          </p:nvPr>
        </p:nvSpPr>
        <p:spPr>
          <a:xfrm>
            <a:off x="453081" y="452718"/>
            <a:ext cx="10602098" cy="1400530"/>
          </a:xfrm>
        </p:spPr>
        <p:txBody>
          <a:bodyPr/>
          <a:lstStyle/>
          <a:p>
            <a:pPr algn="ctr"/>
            <a:r>
              <a:rPr lang="en-US" b="1" dirty="0"/>
              <a:t>Grievance Procedures Adopted by your School </a:t>
            </a:r>
          </a:p>
        </p:txBody>
      </p:sp>
      <p:sp>
        <p:nvSpPr>
          <p:cNvPr id="3" name="Content Placeholder 2">
            <a:extLst>
              <a:ext uri="{FF2B5EF4-FFF2-40B4-BE49-F238E27FC236}">
                <a16:creationId xmlns:a16="http://schemas.microsoft.com/office/drawing/2014/main" id="{0C65F73C-D405-4D3D-BEF5-C0EDA87D0C04}"/>
              </a:ext>
            </a:extLst>
          </p:cNvPr>
          <p:cNvSpPr>
            <a:spLocks noGrp="1"/>
          </p:cNvSpPr>
          <p:nvPr>
            <p:ph idx="1"/>
          </p:nvPr>
        </p:nvSpPr>
        <p:spPr>
          <a:xfrm>
            <a:off x="453080" y="1977081"/>
            <a:ext cx="11088131" cy="4489622"/>
          </a:xfrm>
        </p:spPr>
        <p:txBody>
          <a:bodyPr>
            <a:normAutofit lnSpcReduction="10000"/>
          </a:bodyPr>
          <a:lstStyle/>
          <a:p>
            <a:pPr>
              <a:buFont typeface="Wingdings" panose="05000000000000000000" pitchFamily="2" charset="2"/>
              <a:buChar char="Ø"/>
            </a:pPr>
            <a:r>
              <a:rPr lang="en-US" dirty="0"/>
              <a:t>“Reasonably prompt” timeframes to equitably resolve complaints </a:t>
            </a:r>
          </a:p>
          <a:p>
            <a:pPr>
              <a:buFont typeface="Wingdings" panose="05000000000000000000" pitchFamily="2" charset="2"/>
              <a:buChar char="Ø"/>
            </a:pPr>
            <a:r>
              <a:rPr lang="en-US" dirty="0"/>
              <a:t>There is a presumption that Respondent is not responsible for allegations of sexual discrimination until determination is made at the end of the grievance process </a:t>
            </a:r>
          </a:p>
          <a:p>
            <a:pPr>
              <a:buFont typeface="Wingdings" panose="05000000000000000000" pitchFamily="2" charset="2"/>
              <a:buChar char="Ø"/>
            </a:pPr>
            <a:r>
              <a:rPr lang="en-US" dirty="0"/>
              <a:t>Principles that must be followed: </a:t>
            </a:r>
          </a:p>
          <a:p>
            <a:pPr lvl="1">
              <a:buFont typeface="Wingdings" panose="05000000000000000000" pitchFamily="2" charset="2"/>
              <a:buChar char="q"/>
            </a:pPr>
            <a:r>
              <a:rPr lang="en-US" dirty="0"/>
              <a:t>Treat parties equitably </a:t>
            </a:r>
          </a:p>
          <a:p>
            <a:pPr lvl="1">
              <a:buFont typeface="Wingdings" panose="05000000000000000000" pitchFamily="2" charset="2"/>
              <a:buChar char="q"/>
            </a:pPr>
            <a:r>
              <a:rPr lang="en-US" dirty="0"/>
              <a:t>Gather relevant evidence </a:t>
            </a:r>
          </a:p>
          <a:p>
            <a:pPr lvl="1">
              <a:buFont typeface="Wingdings" panose="05000000000000000000" pitchFamily="2" charset="2"/>
              <a:buChar char="q"/>
            </a:pPr>
            <a:r>
              <a:rPr lang="en-US" dirty="0"/>
              <a:t>Provide supportive measures to BOTH parties throughout </a:t>
            </a:r>
          </a:p>
          <a:p>
            <a:pPr lvl="1">
              <a:buFont typeface="Wingdings" panose="05000000000000000000" pitchFamily="2" charset="2"/>
              <a:buChar char="q"/>
            </a:pPr>
            <a:r>
              <a:rPr lang="en-US" dirty="0"/>
              <a:t>Standard of Evidence </a:t>
            </a:r>
          </a:p>
          <a:p>
            <a:pPr lvl="1">
              <a:buFont typeface="Wingdings" panose="05000000000000000000" pitchFamily="2" charset="2"/>
              <a:buChar char="q"/>
            </a:pPr>
            <a:r>
              <a:rPr lang="en-US" dirty="0"/>
              <a:t>Presume Respondent is not responsible until final determination is made</a:t>
            </a:r>
          </a:p>
          <a:p>
            <a:pPr lvl="1">
              <a:buFont typeface="Wingdings" panose="05000000000000000000" pitchFamily="2" charset="2"/>
              <a:buChar char="q"/>
            </a:pPr>
            <a:r>
              <a:rPr lang="en-US" dirty="0">
                <a:solidFill>
                  <a:schemeClr val="accent1">
                    <a:lumMod val="40000"/>
                    <a:lumOff val="60000"/>
                  </a:schemeClr>
                </a:solidFill>
              </a:rPr>
              <a:t>School has taken steps to protect privacy of parties, witnesses during grievance procedures BUT not restrict either party from obtaining/presenting evidence, consulting family or confidential resources or preparing or participating in the grievance procedures </a:t>
            </a:r>
          </a:p>
        </p:txBody>
      </p:sp>
    </p:spTree>
    <p:extLst>
      <p:ext uri="{BB962C8B-B14F-4D97-AF65-F5344CB8AC3E}">
        <p14:creationId xmlns:p14="http://schemas.microsoft.com/office/powerpoint/2010/main" val="710018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5F275-303B-4A9D-BBD1-DECD5918D8A6}"/>
              </a:ext>
            </a:extLst>
          </p:cNvPr>
          <p:cNvSpPr>
            <a:spLocks noGrp="1"/>
          </p:cNvSpPr>
          <p:nvPr>
            <p:ph type="title"/>
          </p:nvPr>
        </p:nvSpPr>
        <p:spPr/>
        <p:txBody>
          <a:bodyPr/>
          <a:lstStyle/>
          <a:p>
            <a:r>
              <a:rPr lang="en-US" b="1" dirty="0"/>
              <a:t>First Step: </a:t>
            </a:r>
            <a:br>
              <a:rPr lang="en-US" b="1" dirty="0"/>
            </a:br>
            <a:r>
              <a:rPr lang="en-US" b="1" dirty="0"/>
              <a:t>Start an Investigation </a:t>
            </a:r>
          </a:p>
        </p:txBody>
      </p:sp>
      <p:sp>
        <p:nvSpPr>
          <p:cNvPr id="3" name="Content Placeholder 2">
            <a:extLst>
              <a:ext uri="{FF2B5EF4-FFF2-40B4-BE49-F238E27FC236}">
                <a16:creationId xmlns:a16="http://schemas.microsoft.com/office/drawing/2014/main" id="{25140166-3DE9-4753-BB3F-AC2EFB121023}"/>
              </a:ext>
            </a:extLst>
          </p:cNvPr>
          <p:cNvSpPr>
            <a:spLocks noGrp="1"/>
          </p:cNvSpPr>
          <p:nvPr>
            <p:ph idx="1"/>
          </p:nvPr>
        </p:nvSpPr>
        <p:spPr>
          <a:xfrm>
            <a:off x="389106" y="2052918"/>
            <a:ext cx="9660747" cy="4195481"/>
          </a:xfrm>
        </p:spPr>
        <p:txBody>
          <a:bodyPr>
            <a:normAutofit fontScale="92500" lnSpcReduction="20000"/>
          </a:bodyPr>
          <a:lstStyle/>
          <a:p>
            <a:pPr>
              <a:buFont typeface="Wingdings" panose="05000000000000000000" pitchFamily="2" charset="2"/>
              <a:buChar char="Ø"/>
            </a:pPr>
            <a:r>
              <a:rPr lang="en-US" b="1" u="sng" dirty="0"/>
              <a:t>Notice #1</a:t>
            </a:r>
            <a:r>
              <a:rPr lang="en-US" b="1" dirty="0"/>
              <a:t> </a:t>
            </a:r>
            <a:r>
              <a:rPr lang="en-US" dirty="0"/>
              <a:t>goes out to BOTH Complainant and Respondent </a:t>
            </a:r>
          </a:p>
          <a:p>
            <a:pPr lvl="1">
              <a:buFont typeface="Wingdings" panose="05000000000000000000" pitchFamily="2" charset="2"/>
              <a:buChar char="q"/>
            </a:pPr>
            <a:r>
              <a:rPr lang="en-US" dirty="0"/>
              <a:t>Explaining grievance procedures</a:t>
            </a:r>
          </a:p>
          <a:p>
            <a:pPr lvl="1">
              <a:buFont typeface="Wingdings" panose="05000000000000000000" pitchFamily="2" charset="2"/>
              <a:buChar char="q"/>
            </a:pPr>
            <a:r>
              <a:rPr lang="en-US" dirty="0"/>
              <a:t>Containing sufficient information, including: </a:t>
            </a:r>
          </a:p>
          <a:p>
            <a:pPr lvl="2">
              <a:buFont typeface="Wingdings" panose="05000000000000000000" pitchFamily="2" charset="2"/>
              <a:buChar char="q"/>
            </a:pPr>
            <a:r>
              <a:rPr lang="en-US" dirty="0"/>
              <a:t>Identities of parties involved </a:t>
            </a:r>
          </a:p>
          <a:p>
            <a:pPr lvl="2">
              <a:buFont typeface="Wingdings" panose="05000000000000000000" pitchFamily="2" charset="2"/>
              <a:buChar char="q"/>
            </a:pPr>
            <a:r>
              <a:rPr lang="en-US" dirty="0"/>
              <a:t>Conduct alleged to be sex discrimination </a:t>
            </a:r>
          </a:p>
          <a:p>
            <a:pPr lvl="2">
              <a:buFont typeface="Wingdings" panose="05000000000000000000" pitchFamily="2" charset="2"/>
              <a:buChar char="q"/>
            </a:pPr>
            <a:r>
              <a:rPr lang="en-US" dirty="0"/>
              <a:t>Dates/location of alleged sex discrimination </a:t>
            </a:r>
          </a:p>
          <a:p>
            <a:pPr lvl="1">
              <a:buFont typeface="Wingdings" panose="05000000000000000000" pitchFamily="2" charset="2"/>
              <a:buChar char="q"/>
            </a:pPr>
            <a:r>
              <a:rPr lang="en-US" dirty="0"/>
              <a:t>Statement that respondent is presumed not responsible </a:t>
            </a:r>
          </a:p>
          <a:p>
            <a:pPr lvl="1">
              <a:buFont typeface="Wingdings" panose="05000000000000000000" pitchFamily="2" charset="2"/>
              <a:buChar char="q"/>
            </a:pPr>
            <a:r>
              <a:rPr lang="en-US" dirty="0"/>
              <a:t>Statement that retaliation is prohibited </a:t>
            </a:r>
          </a:p>
          <a:p>
            <a:pPr lvl="1">
              <a:buFont typeface="Wingdings" panose="05000000000000000000" pitchFamily="2" charset="2"/>
              <a:buChar char="q"/>
            </a:pPr>
            <a:r>
              <a:rPr lang="en-US" dirty="0"/>
              <a:t>Statement that the parties have an equal opportunity to assess relevant and not otherwise impermissible evidence or a description of the evidence.  If description of evidence is provided, indicate parties have a right to assess evidence, upon request.</a:t>
            </a:r>
          </a:p>
          <a:p>
            <a:pPr lvl="1">
              <a:buFont typeface="Wingdings" panose="05000000000000000000" pitchFamily="2" charset="2"/>
              <a:buChar char="q"/>
            </a:pPr>
            <a:r>
              <a:rPr lang="en-US" dirty="0"/>
              <a:t>Additional notice must be provided if there are additional allegations of sex discrimination  </a:t>
            </a:r>
          </a:p>
        </p:txBody>
      </p:sp>
    </p:spTree>
    <p:extLst>
      <p:ext uri="{BB962C8B-B14F-4D97-AF65-F5344CB8AC3E}">
        <p14:creationId xmlns:p14="http://schemas.microsoft.com/office/powerpoint/2010/main" val="707162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97FF4-1829-4845-947E-BB590EED96AB}"/>
              </a:ext>
            </a:extLst>
          </p:cNvPr>
          <p:cNvSpPr>
            <a:spLocks noGrp="1"/>
          </p:cNvSpPr>
          <p:nvPr>
            <p:ph type="title"/>
          </p:nvPr>
        </p:nvSpPr>
        <p:spPr/>
        <p:txBody>
          <a:bodyPr/>
          <a:lstStyle/>
          <a:p>
            <a:pPr algn="ctr"/>
            <a:r>
              <a:rPr lang="en-US" b="1" dirty="0"/>
              <a:t>Investigation </a:t>
            </a:r>
          </a:p>
        </p:txBody>
      </p:sp>
      <p:sp>
        <p:nvSpPr>
          <p:cNvPr id="3" name="Content Placeholder 2">
            <a:extLst>
              <a:ext uri="{FF2B5EF4-FFF2-40B4-BE49-F238E27FC236}">
                <a16:creationId xmlns:a16="http://schemas.microsoft.com/office/drawing/2014/main" id="{27A3FAD1-C78B-4871-B1EB-B6A35098C694}"/>
              </a:ext>
            </a:extLst>
          </p:cNvPr>
          <p:cNvSpPr>
            <a:spLocks noGrp="1"/>
          </p:cNvSpPr>
          <p:nvPr>
            <p:ph idx="1"/>
          </p:nvPr>
        </p:nvSpPr>
        <p:spPr>
          <a:xfrm>
            <a:off x="335560" y="1241572"/>
            <a:ext cx="9714293" cy="5451058"/>
          </a:xfrm>
        </p:spPr>
        <p:txBody>
          <a:bodyPr>
            <a:normAutofit lnSpcReduction="10000"/>
          </a:bodyPr>
          <a:lstStyle/>
          <a:p>
            <a:pPr>
              <a:buFont typeface="Wingdings" panose="05000000000000000000" pitchFamily="2" charset="2"/>
              <a:buChar char="Ø"/>
            </a:pPr>
            <a:r>
              <a:rPr lang="en-US" dirty="0"/>
              <a:t>Appoint an investigator </a:t>
            </a:r>
          </a:p>
          <a:p>
            <a:pPr>
              <a:buFont typeface="Wingdings" panose="05000000000000000000" pitchFamily="2" charset="2"/>
              <a:buChar char="Ø"/>
            </a:pPr>
            <a:r>
              <a:rPr lang="en-US" dirty="0"/>
              <a:t>Investigator to accept and objectively evaluate all </a:t>
            </a:r>
            <a:r>
              <a:rPr lang="en-US" b="1" dirty="0"/>
              <a:t>relevant evidence </a:t>
            </a:r>
            <a:r>
              <a:rPr lang="en-US" dirty="0"/>
              <a:t>(inculpatory and exculpatory)</a:t>
            </a:r>
          </a:p>
          <a:p>
            <a:pPr>
              <a:buFont typeface="Wingdings" panose="05000000000000000000" pitchFamily="2" charset="2"/>
              <a:buChar char="Ø"/>
            </a:pPr>
            <a:r>
              <a:rPr lang="en-US" dirty="0"/>
              <a:t>Provide equal opportunity to parties to present facts, witnesses, and evidence </a:t>
            </a:r>
          </a:p>
          <a:p>
            <a:pPr>
              <a:buFont typeface="Wingdings" panose="05000000000000000000" pitchFamily="2" charset="2"/>
              <a:buChar char="Ø"/>
            </a:pPr>
            <a:r>
              <a:rPr lang="en-US" dirty="0"/>
              <a:t>Timing:  “reasonably prompt” per grievance procedures </a:t>
            </a:r>
          </a:p>
          <a:p>
            <a:pPr>
              <a:buFont typeface="Wingdings" panose="05000000000000000000" pitchFamily="2" charset="2"/>
              <a:buChar char="Ø"/>
            </a:pPr>
            <a:r>
              <a:rPr lang="en-US" b="1" u="sng" dirty="0"/>
              <a:t>Relevant Evidence</a:t>
            </a:r>
            <a:r>
              <a:rPr lang="en-US" b="1" dirty="0"/>
              <a:t>: </a:t>
            </a:r>
          </a:p>
          <a:p>
            <a:pPr lvl="1">
              <a:buFont typeface="Wingdings" panose="05000000000000000000" pitchFamily="2" charset="2"/>
              <a:buChar char="q"/>
            </a:pPr>
            <a:r>
              <a:rPr lang="en-US" dirty="0"/>
              <a:t>Evidence that is “related to allegations of sex discrimination under investigation” that “may aid in showing whether allegations of sex discrimination occurred” and “may aid decision maker in determining whether sex discrimination occurred.” </a:t>
            </a:r>
          </a:p>
          <a:p>
            <a:pPr lvl="1">
              <a:buFont typeface="Wingdings" panose="05000000000000000000" pitchFamily="2" charset="2"/>
              <a:buChar char="q"/>
            </a:pPr>
            <a:r>
              <a:rPr lang="en-US" dirty="0"/>
              <a:t>CANNOT INCLUDE:  privileged information, parties’ or witnesses’ medical records (unless written consent), evidence related to Complainant’s prior sexual conduct, unless offered to prove that conduct committed by someone other than respondent </a:t>
            </a:r>
          </a:p>
          <a:p>
            <a:pPr marL="0" indent="0">
              <a:buNone/>
            </a:pPr>
            <a:r>
              <a:rPr lang="en-US" sz="1600" dirty="0"/>
              <a:t>  </a:t>
            </a:r>
          </a:p>
          <a:p>
            <a:pPr marL="0" indent="0">
              <a:buNone/>
            </a:pPr>
            <a:r>
              <a:rPr lang="en-US" sz="1600" dirty="0"/>
              <a:t>		</a:t>
            </a:r>
            <a:endParaRPr lang="en-US" dirty="0"/>
          </a:p>
        </p:txBody>
      </p:sp>
    </p:spTree>
    <p:extLst>
      <p:ext uri="{BB962C8B-B14F-4D97-AF65-F5344CB8AC3E}">
        <p14:creationId xmlns:p14="http://schemas.microsoft.com/office/powerpoint/2010/main" val="39593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39AEF-02C2-4A5D-9DA5-96201F5106F2}"/>
              </a:ext>
            </a:extLst>
          </p:cNvPr>
          <p:cNvSpPr>
            <a:spLocks noGrp="1"/>
          </p:cNvSpPr>
          <p:nvPr>
            <p:ph type="title"/>
          </p:nvPr>
        </p:nvSpPr>
        <p:spPr/>
        <p:txBody>
          <a:bodyPr/>
          <a:lstStyle/>
          <a:p>
            <a:pPr algn="ctr"/>
            <a:r>
              <a:rPr lang="en-US" b="1" dirty="0"/>
              <a:t>Investigation – Best Practices </a:t>
            </a:r>
          </a:p>
        </p:txBody>
      </p:sp>
      <p:sp>
        <p:nvSpPr>
          <p:cNvPr id="3" name="Content Placeholder 2">
            <a:extLst>
              <a:ext uri="{FF2B5EF4-FFF2-40B4-BE49-F238E27FC236}">
                <a16:creationId xmlns:a16="http://schemas.microsoft.com/office/drawing/2014/main" id="{FBADA1BD-7D4C-4768-B48A-9DE98B2EC917}"/>
              </a:ext>
            </a:extLst>
          </p:cNvPr>
          <p:cNvSpPr>
            <a:spLocks noGrp="1"/>
          </p:cNvSpPr>
          <p:nvPr>
            <p:ph idx="1"/>
          </p:nvPr>
        </p:nvSpPr>
        <p:spPr>
          <a:xfrm>
            <a:off x="437209" y="1376413"/>
            <a:ext cx="9613625" cy="5301223"/>
          </a:xfrm>
        </p:spPr>
        <p:txBody>
          <a:bodyPr>
            <a:normAutofit fontScale="92500" lnSpcReduction="20000"/>
          </a:bodyPr>
          <a:lstStyle/>
          <a:p>
            <a:pPr>
              <a:buFont typeface="Wingdings" panose="05000000000000000000" pitchFamily="2" charset="2"/>
              <a:buChar char="Ø"/>
            </a:pPr>
            <a:r>
              <a:rPr lang="en-US" dirty="0"/>
              <a:t>Be prompt, thorough and impartial </a:t>
            </a:r>
          </a:p>
          <a:p>
            <a:pPr>
              <a:buFont typeface="Wingdings" panose="05000000000000000000" pitchFamily="2" charset="2"/>
              <a:buChar char="Ø"/>
            </a:pPr>
            <a:r>
              <a:rPr lang="en-US" dirty="0"/>
              <a:t>Review all Title IX policies, other applicable policies, Student Code of Conduct, CBAs, and legal standards (as applicable) to ensure investigative process followed and be aware of policy/standards etc.  </a:t>
            </a:r>
          </a:p>
          <a:p>
            <a:pPr>
              <a:buFont typeface="Wingdings" panose="05000000000000000000" pitchFamily="2" charset="2"/>
              <a:buChar char="Ø"/>
            </a:pPr>
            <a:r>
              <a:rPr lang="en-US" dirty="0"/>
              <a:t>Review personnel file/student file of complainant  and respondent </a:t>
            </a:r>
          </a:p>
          <a:p>
            <a:pPr>
              <a:buFont typeface="Wingdings" panose="05000000000000000000" pitchFamily="2" charset="2"/>
              <a:buChar char="Ø"/>
            </a:pPr>
            <a:r>
              <a:rPr lang="en-US" dirty="0"/>
              <a:t>Start with the Complainant and clarify allegations </a:t>
            </a:r>
          </a:p>
          <a:p>
            <a:pPr>
              <a:buFont typeface="Wingdings" panose="05000000000000000000" pitchFamily="2" charset="2"/>
              <a:buChar char="Ø"/>
            </a:pPr>
            <a:r>
              <a:rPr lang="en-US" dirty="0"/>
              <a:t>Request and secure any video evidence </a:t>
            </a:r>
          </a:p>
          <a:p>
            <a:pPr>
              <a:buFont typeface="Wingdings" panose="05000000000000000000" pitchFamily="2" charset="2"/>
              <a:buChar char="Ø"/>
            </a:pPr>
            <a:r>
              <a:rPr lang="en-US" dirty="0"/>
              <a:t>Request copy of personnel or student file of Complainant and Respondent </a:t>
            </a:r>
          </a:p>
          <a:p>
            <a:pPr>
              <a:buFont typeface="Wingdings" panose="05000000000000000000" pitchFamily="2" charset="2"/>
              <a:buChar char="Ø"/>
            </a:pPr>
            <a:r>
              <a:rPr lang="en-US" dirty="0"/>
              <a:t>Interview complainant and all witnesses – “who, what, where, when, and why”</a:t>
            </a:r>
          </a:p>
          <a:p>
            <a:pPr>
              <a:buFont typeface="Wingdings" panose="05000000000000000000" pitchFamily="2" charset="2"/>
              <a:buChar char="Ø"/>
            </a:pPr>
            <a:r>
              <a:rPr lang="en-US" dirty="0"/>
              <a:t>Interview Respondent – “who, what, where, when, and why”</a:t>
            </a:r>
          </a:p>
          <a:p>
            <a:pPr>
              <a:buFont typeface="Wingdings" panose="05000000000000000000" pitchFamily="2" charset="2"/>
              <a:buChar char="Ø"/>
            </a:pPr>
            <a:r>
              <a:rPr lang="en-US" dirty="0"/>
              <a:t>Respondent’s rights–  Cadet rights, Weingarten rights and Garrity Rights explicitly stated(or get a written waiver if waiving union representation) </a:t>
            </a:r>
          </a:p>
          <a:p>
            <a:pPr>
              <a:buFont typeface="Wingdings" panose="05000000000000000000" pitchFamily="2" charset="2"/>
              <a:buChar char="Ø"/>
            </a:pPr>
            <a:r>
              <a:rPr lang="en-US" dirty="0"/>
              <a:t>Do </a:t>
            </a:r>
            <a:r>
              <a:rPr lang="en-US" b="1" dirty="0"/>
              <a:t>NOT</a:t>
            </a:r>
            <a:r>
              <a:rPr lang="en-US" dirty="0"/>
              <a:t> restrict right of parties to ask questions of others; to present own witnesses </a:t>
            </a:r>
          </a:p>
          <a:p>
            <a:pPr>
              <a:buFont typeface="Wingdings" panose="05000000000000000000" pitchFamily="2" charset="2"/>
              <a:buChar char="Ø"/>
            </a:pPr>
            <a:r>
              <a:rPr lang="en-US" dirty="0"/>
              <a:t>Parties have right to present their own evidence, but no right to question witnesses. </a:t>
            </a:r>
          </a:p>
        </p:txBody>
      </p:sp>
    </p:spTree>
    <p:extLst>
      <p:ext uri="{BB962C8B-B14F-4D97-AF65-F5344CB8AC3E}">
        <p14:creationId xmlns:p14="http://schemas.microsoft.com/office/powerpoint/2010/main" val="536945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A334D-E9AD-4E2B-A392-2E90B359FFC9}"/>
              </a:ext>
            </a:extLst>
          </p:cNvPr>
          <p:cNvSpPr>
            <a:spLocks noGrp="1"/>
          </p:cNvSpPr>
          <p:nvPr>
            <p:ph type="title"/>
          </p:nvPr>
        </p:nvSpPr>
        <p:spPr>
          <a:xfrm>
            <a:off x="646111" y="189560"/>
            <a:ext cx="9404723" cy="1176057"/>
          </a:xfrm>
        </p:spPr>
        <p:txBody>
          <a:bodyPr/>
          <a:lstStyle/>
          <a:p>
            <a:pPr algn="ctr"/>
            <a:r>
              <a:rPr lang="en-US" sz="4400" b="1" dirty="0">
                <a:cs typeface="Times New Roman" panose="02020603050405020304" pitchFamily="18" charset="0"/>
              </a:rPr>
              <a:t>Introduction to Title IX</a:t>
            </a:r>
            <a:endParaRPr lang="en-US" dirty="0"/>
          </a:p>
        </p:txBody>
      </p:sp>
      <p:sp>
        <p:nvSpPr>
          <p:cNvPr id="3" name="Content Placeholder 2">
            <a:extLst>
              <a:ext uri="{FF2B5EF4-FFF2-40B4-BE49-F238E27FC236}">
                <a16:creationId xmlns:a16="http://schemas.microsoft.com/office/drawing/2014/main" id="{2936BA9F-A0F6-476D-A1ED-A923B89CCAC9}"/>
              </a:ext>
            </a:extLst>
          </p:cNvPr>
          <p:cNvSpPr>
            <a:spLocks noGrp="1"/>
          </p:cNvSpPr>
          <p:nvPr>
            <p:ph idx="1"/>
          </p:nvPr>
        </p:nvSpPr>
        <p:spPr>
          <a:xfrm>
            <a:off x="645130" y="1043401"/>
            <a:ext cx="10900759" cy="4907279"/>
          </a:xfrm>
        </p:spPr>
        <p:txBody>
          <a:bodyPr>
            <a:noAutofit/>
          </a:bodyPr>
          <a:lstStyle/>
          <a:p>
            <a:pPr marL="0" indent="0" algn="just">
              <a:lnSpc>
                <a:spcPct val="120000"/>
              </a:lnSpc>
              <a:spcBef>
                <a:spcPts val="0"/>
              </a:spcBef>
              <a:spcAft>
                <a:spcPts val="600"/>
              </a:spcAft>
              <a:buNone/>
            </a:pPr>
            <a:endParaRPr lang="en-US" sz="1100" dirty="0">
              <a:cs typeface="Times New Roman" panose="02020603050405020304" pitchFamily="18" charset="0"/>
            </a:endParaRPr>
          </a:p>
          <a:p>
            <a:pPr algn="just">
              <a:lnSpc>
                <a:spcPct val="120000"/>
              </a:lnSpc>
              <a:spcBef>
                <a:spcPts val="0"/>
              </a:spcBef>
              <a:spcAft>
                <a:spcPts val="600"/>
              </a:spcAft>
              <a:buFont typeface="Wingdings" panose="05000000000000000000" pitchFamily="2" charset="2"/>
              <a:buChar char="Ø"/>
            </a:pPr>
            <a:r>
              <a:rPr lang="en-US" sz="1500" b="1" dirty="0">
                <a:cs typeface="Times New Roman" panose="02020603050405020304" pitchFamily="18" charset="0"/>
              </a:rPr>
              <a:t>Title IX of the Education Amendments of 1972 </a:t>
            </a:r>
            <a:r>
              <a:rPr lang="en-US" sz="1500" dirty="0">
                <a:cs typeface="Times New Roman" panose="02020603050405020304" pitchFamily="18" charset="0"/>
              </a:rPr>
              <a:t>provides, in part, that: </a:t>
            </a:r>
            <a:r>
              <a:rPr lang="en-US" sz="1000" i="1" dirty="0">
                <a:cs typeface="Times New Roman" panose="02020603050405020304" pitchFamily="18" charset="0"/>
              </a:rPr>
              <a:t>“no person in the United States shall, on the basis of sex, be excluded from participation in, be denied the benefits of, or be subjected to discrimination under any education program or activity receiving Federal financial assistance. . . .” 20 U.S.C. § 1681(a)</a:t>
            </a:r>
          </a:p>
          <a:p>
            <a:pPr algn="just">
              <a:lnSpc>
                <a:spcPct val="120000"/>
              </a:lnSpc>
              <a:spcBef>
                <a:spcPts val="0"/>
              </a:spcBef>
              <a:spcAft>
                <a:spcPts val="600"/>
              </a:spcAft>
              <a:buFont typeface="Wingdings" panose="05000000000000000000" pitchFamily="2" charset="2"/>
              <a:buChar char="Ø"/>
            </a:pPr>
            <a:r>
              <a:rPr lang="en-US" sz="1500" b="1" dirty="0">
                <a:cs typeface="Times New Roman" panose="02020603050405020304" pitchFamily="18" charset="0"/>
              </a:rPr>
              <a:t>What it prohibits:  </a:t>
            </a:r>
            <a:r>
              <a:rPr lang="en-US" sz="1500" dirty="0">
                <a:cs typeface="Times New Roman" panose="02020603050405020304" pitchFamily="18" charset="0"/>
              </a:rPr>
              <a:t>Discrimination based on sex in ALL educational programs and activities that are federally funded at all levels</a:t>
            </a:r>
          </a:p>
          <a:p>
            <a:pPr algn="just">
              <a:lnSpc>
                <a:spcPct val="120000"/>
              </a:lnSpc>
              <a:spcBef>
                <a:spcPts val="0"/>
              </a:spcBef>
              <a:spcAft>
                <a:spcPts val="600"/>
              </a:spcAft>
              <a:buFont typeface="Wingdings" panose="05000000000000000000" pitchFamily="2" charset="2"/>
              <a:buChar char="Ø"/>
            </a:pPr>
            <a:r>
              <a:rPr lang="en-US" sz="1500" b="1" dirty="0">
                <a:cs typeface="Times New Roman" panose="02020603050405020304" pitchFamily="18" charset="0"/>
              </a:rPr>
              <a:t>What it does:  </a:t>
            </a:r>
            <a:r>
              <a:rPr lang="en-US" sz="1500" dirty="0">
                <a:cs typeface="Times New Roman" panose="02020603050405020304" pitchFamily="18" charset="0"/>
              </a:rPr>
              <a:t>Protects both students and staff from being “effectively denied access” to educational program or activities because of harassment or discrimination </a:t>
            </a:r>
          </a:p>
          <a:p>
            <a:pPr algn="just">
              <a:lnSpc>
                <a:spcPct val="120000"/>
              </a:lnSpc>
              <a:spcBef>
                <a:spcPts val="0"/>
              </a:spcBef>
              <a:spcAft>
                <a:spcPts val="600"/>
              </a:spcAft>
              <a:buFont typeface="Wingdings" panose="05000000000000000000" pitchFamily="2" charset="2"/>
              <a:buChar char="Ø"/>
            </a:pPr>
            <a:r>
              <a:rPr lang="en-US" sz="1500" b="1" dirty="0">
                <a:cs typeface="Times New Roman" panose="02020603050405020304" pitchFamily="18" charset="0"/>
              </a:rPr>
              <a:t>Application of Title IX (it is more than sports): </a:t>
            </a:r>
          </a:p>
          <a:p>
            <a:pPr lvl="1" algn="just">
              <a:lnSpc>
                <a:spcPct val="120000"/>
              </a:lnSpc>
              <a:spcBef>
                <a:spcPts val="0"/>
              </a:spcBef>
              <a:spcAft>
                <a:spcPts val="600"/>
              </a:spcAft>
              <a:buFont typeface="Wingdings" panose="05000000000000000000" pitchFamily="2" charset="2"/>
              <a:buChar char="q"/>
            </a:pPr>
            <a:r>
              <a:rPr lang="en-US" sz="1500" dirty="0">
                <a:cs typeface="Times New Roman" panose="02020603050405020304" pitchFamily="18" charset="0"/>
              </a:rPr>
              <a:t>Recruitment </a:t>
            </a:r>
          </a:p>
          <a:p>
            <a:pPr lvl="1" algn="just">
              <a:lnSpc>
                <a:spcPct val="120000"/>
              </a:lnSpc>
              <a:spcBef>
                <a:spcPts val="0"/>
              </a:spcBef>
              <a:spcAft>
                <a:spcPts val="600"/>
              </a:spcAft>
              <a:buFont typeface="Wingdings" panose="05000000000000000000" pitchFamily="2" charset="2"/>
              <a:buChar char="q"/>
            </a:pPr>
            <a:r>
              <a:rPr lang="en-US" sz="1500" dirty="0">
                <a:cs typeface="Times New Roman" panose="02020603050405020304" pitchFamily="18" charset="0"/>
              </a:rPr>
              <a:t>Admissions </a:t>
            </a:r>
          </a:p>
          <a:p>
            <a:pPr lvl="1" algn="just">
              <a:lnSpc>
                <a:spcPct val="120000"/>
              </a:lnSpc>
              <a:spcBef>
                <a:spcPts val="0"/>
              </a:spcBef>
              <a:spcAft>
                <a:spcPts val="600"/>
              </a:spcAft>
              <a:buFont typeface="Wingdings" panose="05000000000000000000" pitchFamily="2" charset="2"/>
              <a:buChar char="q"/>
            </a:pPr>
            <a:r>
              <a:rPr lang="en-US" sz="1500" dirty="0">
                <a:cs typeface="Times New Roman" panose="02020603050405020304" pitchFamily="18" charset="0"/>
              </a:rPr>
              <a:t>Counseling </a:t>
            </a:r>
          </a:p>
          <a:p>
            <a:pPr lvl="1" algn="just">
              <a:lnSpc>
                <a:spcPct val="120000"/>
              </a:lnSpc>
              <a:spcBef>
                <a:spcPts val="0"/>
              </a:spcBef>
              <a:spcAft>
                <a:spcPts val="600"/>
              </a:spcAft>
              <a:buFont typeface="Wingdings" panose="05000000000000000000" pitchFamily="2" charset="2"/>
              <a:buChar char="q"/>
            </a:pPr>
            <a:r>
              <a:rPr lang="en-US" sz="1500" dirty="0">
                <a:cs typeface="Times New Roman" panose="02020603050405020304" pitchFamily="18" charset="0"/>
              </a:rPr>
              <a:t>Athletics </a:t>
            </a:r>
          </a:p>
          <a:p>
            <a:pPr lvl="1" algn="just">
              <a:lnSpc>
                <a:spcPct val="120000"/>
              </a:lnSpc>
              <a:spcBef>
                <a:spcPts val="0"/>
              </a:spcBef>
              <a:spcAft>
                <a:spcPts val="600"/>
              </a:spcAft>
              <a:buFont typeface="Wingdings" panose="05000000000000000000" pitchFamily="2" charset="2"/>
              <a:buChar char="q"/>
            </a:pPr>
            <a:r>
              <a:rPr lang="en-US" sz="1500" dirty="0">
                <a:cs typeface="Times New Roman" panose="02020603050405020304" pitchFamily="18" charset="0"/>
              </a:rPr>
              <a:t>Benefits, Opportunities </a:t>
            </a:r>
          </a:p>
          <a:p>
            <a:pPr lvl="1" algn="just">
              <a:lnSpc>
                <a:spcPct val="120000"/>
              </a:lnSpc>
              <a:spcBef>
                <a:spcPts val="0"/>
              </a:spcBef>
              <a:spcAft>
                <a:spcPts val="600"/>
              </a:spcAft>
              <a:buFont typeface="Wingdings" panose="05000000000000000000" pitchFamily="2" charset="2"/>
              <a:buChar char="q"/>
            </a:pPr>
            <a:r>
              <a:rPr lang="en-US" sz="1500" dirty="0">
                <a:cs typeface="Times New Roman" panose="02020603050405020304" pitchFamily="18" charset="0"/>
              </a:rPr>
              <a:t>Discipline and employment </a:t>
            </a:r>
          </a:p>
          <a:p>
            <a:pPr lvl="1" algn="just">
              <a:lnSpc>
                <a:spcPct val="120000"/>
              </a:lnSpc>
              <a:spcBef>
                <a:spcPts val="0"/>
              </a:spcBef>
              <a:spcAft>
                <a:spcPts val="600"/>
              </a:spcAft>
              <a:buFont typeface="Wingdings" panose="05000000000000000000" pitchFamily="2" charset="2"/>
              <a:buChar char="q"/>
            </a:pPr>
            <a:r>
              <a:rPr lang="en-US" sz="1500" dirty="0">
                <a:cs typeface="Times New Roman" panose="02020603050405020304" pitchFamily="18" charset="0"/>
              </a:rPr>
              <a:t>Sex-based harassment </a:t>
            </a:r>
          </a:p>
          <a:p>
            <a:pPr marL="914400" lvl="2" indent="0" algn="just">
              <a:lnSpc>
                <a:spcPct val="120000"/>
              </a:lnSpc>
              <a:spcAft>
                <a:spcPts val="600"/>
              </a:spcAft>
              <a:buNone/>
            </a:pPr>
            <a:endParaRPr lang="en-US" sz="1100" dirty="0">
              <a:cs typeface="Times New Roman" panose="02020603050405020304" pitchFamily="18" charset="0"/>
            </a:endParaRPr>
          </a:p>
        </p:txBody>
      </p:sp>
    </p:spTree>
    <p:extLst>
      <p:ext uri="{BB962C8B-B14F-4D97-AF65-F5344CB8AC3E}">
        <p14:creationId xmlns:p14="http://schemas.microsoft.com/office/powerpoint/2010/main" val="1415844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BEAFB-2E8A-4F5E-9B2C-37F3AABD8638}"/>
              </a:ext>
            </a:extLst>
          </p:cNvPr>
          <p:cNvSpPr>
            <a:spLocks noGrp="1"/>
          </p:cNvSpPr>
          <p:nvPr>
            <p:ph type="title"/>
          </p:nvPr>
        </p:nvSpPr>
        <p:spPr/>
        <p:txBody>
          <a:bodyPr/>
          <a:lstStyle/>
          <a:p>
            <a:pPr algn="ctr"/>
            <a:r>
              <a:rPr lang="en-US" b="1" dirty="0">
                <a:solidFill>
                  <a:schemeClr val="tx1"/>
                </a:solidFill>
              </a:rPr>
              <a:t>Next Step: Finalizing Investigation </a:t>
            </a:r>
          </a:p>
        </p:txBody>
      </p:sp>
      <p:sp>
        <p:nvSpPr>
          <p:cNvPr id="3" name="Content Placeholder 2">
            <a:extLst>
              <a:ext uri="{FF2B5EF4-FFF2-40B4-BE49-F238E27FC236}">
                <a16:creationId xmlns:a16="http://schemas.microsoft.com/office/drawing/2014/main" id="{262A065F-7448-4147-8B18-79F6958EA43C}"/>
              </a:ext>
            </a:extLst>
          </p:cNvPr>
          <p:cNvSpPr>
            <a:spLocks noGrp="1"/>
          </p:cNvSpPr>
          <p:nvPr>
            <p:ph idx="1"/>
          </p:nvPr>
        </p:nvSpPr>
        <p:spPr>
          <a:xfrm>
            <a:off x="226504" y="1272209"/>
            <a:ext cx="9823350" cy="5438983"/>
          </a:xfrm>
        </p:spPr>
        <p:txBody>
          <a:bodyPr>
            <a:normAutofit fontScale="92500" lnSpcReduction="10000"/>
          </a:bodyPr>
          <a:lstStyle/>
          <a:p>
            <a:pPr>
              <a:buFont typeface="Wingdings" panose="05000000000000000000" pitchFamily="2" charset="2"/>
              <a:buChar char="Ø"/>
            </a:pPr>
            <a:r>
              <a:rPr lang="en-US" dirty="0"/>
              <a:t>Prepare Summary Investigatory Report </a:t>
            </a:r>
          </a:p>
          <a:p>
            <a:pPr lvl="1">
              <a:buFont typeface="Wingdings" panose="05000000000000000000" pitchFamily="2" charset="2"/>
              <a:buChar char="q"/>
            </a:pPr>
            <a:r>
              <a:rPr lang="en-US" dirty="0"/>
              <a:t>Investigatory Report should: </a:t>
            </a:r>
          </a:p>
          <a:p>
            <a:pPr lvl="2">
              <a:buFont typeface="Wingdings" panose="05000000000000000000" pitchFamily="2" charset="2"/>
              <a:buChar char="q"/>
            </a:pPr>
            <a:r>
              <a:rPr lang="en-US" dirty="0"/>
              <a:t> Include background information (referral and credential of investigator) </a:t>
            </a:r>
          </a:p>
          <a:p>
            <a:pPr lvl="2">
              <a:buFont typeface="Wingdings" panose="05000000000000000000" pitchFamily="2" charset="2"/>
              <a:buChar char="q"/>
            </a:pPr>
            <a:r>
              <a:rPr lang="en-US" dirty="0"/>
              <a:t> Investigative summary with: </a:t>
            </a:r>
          </a:p>
          <a:p>
            <a:pPr lvl="3">
              <a:buFont typeface="Wingdings" panose="05000000000000000000" pitchFamily="2" charset="2"/>
              <a:buChar char="q"/>
            </a:pPr>
            <a:r>
              <a:rPr lang="en-US" dirty="0"/>
              <a:t>Initial complaint/statement of allegations </a:t>
            </a:r>
          </a:p>
          <a:p>
            <a:pPr lvl="3">
              <a:buFont typeface="Wingdings" panose="05000000000000000000" pitchFamily="2" charset="2"/>
              <a:buChar char="q"/>
            </a:pPr>
            <a:r>
              <a:rPr lang="en-US" dirty="0"/>
              <a:t>Appliable BOE policies etc. </a:t>
            </a:r>
          </a:p>
          <a:p>
            <a:pPr lvl="3">
              <a:buFont typeface="Wingdings" panose="05000000000000000000" pitchFamily="2" charset="2"/>
              <a:buChar char="q"/>
            </a:pPr>
            <a:r>
              <a:rPr lang="en-US" dirty="0"/>
              <a:t>Interviews and statements collected </a:t>
            </a:r>
          </a:p>
          <a:p>
            <a:pPr lvl="3">
              <a:buFont typeface="Wingdings" panose="05000000000000000000" pitchFamily="2" charset="2"/>
              <a:buChar char="q"/>
            </a:pPr>
            <a:r>
              <a:rPr lang="en-US" dirty="0"/>
              <a:t>Documentary evidence and records </a:t>
            </a:r>
          </a:p>
          <a:p>
            <a:pPr lvl="3">
              <a:buFont typeface="Wingdings" panose="05000000000000000000" pitchFamily="2" charset="2"/>
              <a:buChar char="q"/>
            </a:pPr>
            <a:r>
              <a:rPr lang="en-US" dirty="0"/>
              <a:t>Findings  </a:t>
            </a:r>
          </a:p>
          <a:p>
            <a:pPr>
              <a:buFont typeface="Wingdings" panose="05000000000000000000" pitchFamily="2" charset="2"/>
              <a:buChar char="Ø"/>
            </a:pPr>
            <a:r>
              <a:rPr lang="en-US" b="1" u="sng" dirty="0"/>
              <a:t>Notice #2</a:t>
            </a:r>
            <a:r>
              <a:rPr lang="en-US" b="1" dirty="0"/>
              <a:t> </a:t>
            </a:r>
            <a:r>
              <a:rPr lang="en-US" dirty="0"/>
              <a:t>to parties by investigator </a:t>
            </a:r>
          </a:p>
          <a:p>
            <a:pPr lvl="1">
              <a:buFont typeface="Wingdings" panose="05000000000000000000" pitchFamily="2" charset="2"/>
              <a:buChar char="q"/>
            </a:pPr>
            <a:r>
              <a:rPr lang="en-US" dirty="0"/>
              <a:t>Advise parties that investigation is near complete and that they have opportunity to assess relevant evidence collected or provide parties with a description of such evidence and advise them of the ability to assess evidence, upon request </a:t>
            </a:r>
          </a:p>
          <a:p>
            <a:pPr lvl="1">
              <a:buFont typeface="Wingdings" panose="05000000000000000000" pitchFamily="2" charset="2"/>
              <a:buChar char="q"/>
            </a:pPr>
            <a:r>
              <a:rPr lang="en-US" dirty="0"/>
              <a:t>Advise each party that they have the opportunity to respond to evidence or the description of evidence </a:t>
            </a:r>
            <a:endParaRPr lang="en-US" sz="1400" dirty="0"/>
          </a:p>
          <a:p>
            <a:pPr>
              <a:buFont typeface="Wingdings" panose="05000000000000000000" pitchFamily="2" charset="2"/>
              <a:buChar char="Ø"/>
            </a:pPr>
            <a:r>
              <a:rPr lang="en-US" dirty="0"/>
              <a:t>Finalize investigative report and provide evidence collected/report to Decisionmaker </a:t>
            </a:r>
          </a:p>
          <a:p>
            <a:endParaRPr lang="en-US" dirty="0"/>
          </a:p>
          <a:p>
            <a:endParaRPr lang="en-US" dirty="0"/>
          </a:p>
          <a:p>
            <a:pPr marL="457200" lvl="1" indent="0">
              <a:buNone/>
            </a:pPr>
            <a:endParaRPr lang="en-US" dirty="0"/>
          </a:p>
        </p:txBody>
      </p:sp>
    </p:spTree>
    <p:extLst>
      <p:ext uri="{BB962C8B-B14F-4D97-AF65-F5344CB8AC3E}">
        <p14:creationId xmlns:p14="http://schemas.microsoft.com/office/powerpoint/2010/main" val="1774022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258F9-01D4-43ED-80CA-86E96BFF8578}"/>
              </a:ext>
            </a:extLst>
          </p:cNvPr>
          <p:cNvSpPr>
            <a:spLocks noGrp="1"/>
          </p:cNvSpPr>
          <p:nvPr>
            <p:ph type="title"/>
          </p:nvPr>
        </p:nvSpPr>
        <p:spPr>
          <a:xfrm>
            <a:off x="209724" y="452718"/>
            <a:ext cx="10878963" cy="1400530"/>
          </a:xfrm>
        </p:spPr>
        <p:txBody>
          <a:bodyPr/>
          <a:lstStyle/>
          <a:p>
            <a:pPr algn="ctr"/>
            <a:r>
              <a:rPr lang="en-US" sz="3600" b="1" dirty="0"/>
              <a:t>Next Step: Determination by Decisionmaker </a:t>
            </a:r>
          </a:p>
        </p:txBody>
      </p:sp>
      <p:sp>
        <p:nvSpPr>
          <p:cNvPr id="3" name="Content Placeholder 2">
            <a:extLst>
              <a:ext uri="{FF2B5EF4-FFF2-40B4-BE49-F238E27FC236}">
                <a16:creationId xmlns:a16="http://schemas.microsoft.com/office/drawing/2014/main" id="{E664B398-73E5-40E0-8486-E616C5AA849B}"/>
              </a:ext>
            </a:extLst>
          </p:cNvPr>
          <p:cNvSpPr>
            <a:spLocks noGrp="1"/>
          </p:cNvSpPr>
          <p:nvPr>
            <p:ph idx="1"/>
          </p:nvPr>
        </p:nvSpPr>
        <p:spPr>
          <a:xfrm>
            <a:off x="318782" y="1378226"/>
            <a:ext cx="11194345" cy="5140020"/>
          </a:xfrm>
        </p:spPr>
        <p:txBody>
          <a:bodyPr>
            <a:normAutofit lnSpcReduction="10000"/>
          </a:bodyPr>
          <a:lstStyle/>
          <a:p>
            <a:pPr>
              <a:buFont typeface="Wingdings" panose="05000000000000000000" pitchFamily="2" charset="2"/>
              <a:buChar char="Ø"/>
            </a:pPr>
            <a:r>
              <a:rPr lang="en-US" u="sng" dirty="0"/>
              <a:t>Decisionmaker</a:t>
            </a:r>
            <a:r>
              <a:rPr lang="en-US" dirty="0"/>
              <a:t> may question parties and witnesses to assess credibility if credibility is in dispute and relevant to evaluating whether sex discrimination has occurred </a:t>
            </a:r>
          </a:p>
          <a:p>
            <a:pPr>
              <a:buFont typeface="Wingdings" panose="05000000000000000000" pitchFamily="2" charset="2"/>
              <a:buChar char="Ø"/>
            </a:pPr>
            <a:r>
              <a:rPr lang="en-US" dirty="0"/>
              <a:t>Decisionmaker must issue written determination (Notice #3 to parties) </a:t>
            </a:r>
          </a:p>
          <a:p>
            <a:pPr>
              <a:buFont typeface="Wingdings" panose="05000000000000000000" pitchFamily="2" charset="2"/>
              <a:buChar char="Ø"/>
            </a:pPr>
            <a:r>
              <a:rPr lang="en-US" dirty="0"/>
              <a:t>Components of Final Decision (“Determination of Responsibility”) </a:t>
            </a:r>
          </a:p>
          <a:p>
            <a:pPr lvl="1">
              <a:buFontTx/>
              <a:buChar char="-"/>
            </a:pPr>
            <a:r>
              <a:rPr lang="en-US" dirty="0"/>
              <a:t>Apply standard of evidence (POE) </a:t>
            </a:r>
          </a:p>
          <a:p>
            <a:pPr lvl="1">
              <a:buFontTx/>
              <a:buChar char="-"/>
            </a:pPr>
            <a:r>
              <a:rPr lang="en-US" dirty="0"/>
              <a:t>Notice of determination </a:t>
            </a:r>
          </a:p>
          <a:p>
            <a:pPr lvl="1">
              <a:buFontTx/>
              <a:buChar char="-"/>
            </a:pPr>
            <a:r>
              <a:rPr lang="en-US" dirty="0"/>
              <a:t>Rationale for determination </a:t>
            </a:r>
          </a:p>
          <a:p>
            <a:pPr lvl="1">
              <a:buFontTx/>
              <a:buChar char="-"/>
            </a:pPr>
            <a:r>
              <a:rPr lang="en-US" dirty="0"/>
              <a:t>Provide procedure and detail permissive bases for appeal of determination </a:t>
            </a:r>
          </a:p>
          <a:p>
            <a:pPr marL="457200" lvl="1" indent="0">
              <a:buNone/>
            </a:pPr>
            <a:r>
              <a:rPr lang="en-US" i="1" dirty="0"/>
              <a:t>	</a:t>
            </a:r>
            <a:r>
              <a:rPr lang="en-US" sz="1200" i="1" dirty="0"/>
              <a:t>E.g. “You have the right to appeal the findings of this determination by following the District’s Title IX appeal process located in the Board 	of Education Title IX policy available on our District’s website.  You have a right to appeal on bases that are detailed in the District’s 	written non-discrimination statement and grievance procedures.”</a:t>
            </a:r>
            <a:endParaRPr lang="en-US" sz="1200" dirty="0"/>
          </a:p>
          <a:p>
            <a:pPr lvl="1">
              <a:buFontTx/>
              <a:buChar char="-"/>
            </a:pPr>
            <a:r>
              <a:rPr lang="en-US" dirty="0"/>
              <a:t>If determination was that sex discrimination occurred because complainant/other was limited or denied access to education program or activity, indicate that the Title IX Coordinator is to coordinate and implement remedies for Complainant and sanctions on Respondent with notice to both</a:t>
            </a:r>
          </a:p>
          <a:p>
            <a:pPr lvl="1">
              <a:buFontTx/>
              <a:buChar char="-"/>
            </a:pPr>
            <a:endParaRPr lang="en-US" dirty="0"/>
          </a:p>
        </p:txBody>
      </p:sp>
    </p:spTree>
    <p:extLst>
      <p:ext uri="{BB962C8B-B14F-4D97-AF65-F5344CB8AC3E}">
        <p14:creationId xmlns:p14="http://schemas.microsoft.com/office/powerpoint/2010/main" val="1839559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482D9-AE78-48EF-84E4-B22CFE8CAF22}"/>
              </a:ext>
            </a:extLst>
          </p:cNvPr>
          <p:cNvSpPr>
            <a:spLocks noGrp="1"/>
          </p:cNvSpPr>
          <p:nvPr>
            <p:ph type="title"/>
          </p:nvPr>
        </p:nvSpPr>
        <p:spPr/>
        <p:txBody>
          <a:bodyPr/>
          <a:lstStyle/>
          <a:p>
            <a:pPr algn="ctr"/>
            <a:r>
              <a:rPr lang="en-US" b="1" dirty="0"/>
              <a:t>Permissive Dismissals </a:t>
            </a:r>
          </a:p>
        </p:txBody>
      </p:sp>
      <p:sp>
        <p:nvSpPr>
          <p:cNvPr id="3" name="Content Placeholder 2">
            <a:extLst>
              <a:ext uri="{FF2B5EF4-FFF2-40B4-BE49-F238E27FC236}">
                <a16:creationId xmlns:a16="http://schemas.microsoft.com/office/drawing/2014/main" id="{72092F78-5F1D-4FA8-A6BF-C95916EF2C21}"/>
              </a:ext>
            </a:extLst>
          </p:cNvPr>
          <p:cNvSpPr>
            <a:spLocks noGrp="1"/>
          </p:cNvSpPr>
          <p:nvPr>
            <p:ph idx="1"/>
          </p:nvPr>
        </p:nvSpPr>
        <p:spPr>
          <a:xfrm>
            <a:off x="360727" y="1260910"/>
            <a:ext cx="11056689" cy="4987490"/>
          </a:xfrm>
        </p:spPr>
        <p:txBody>
          <a:bodyPr>
            <a:normAutofit lnSpcReduction="10000"/>
          </a:bodyPr>
          <a:lstStyle/>
          <a:p>
            <a:pPr>
              <a:buFont typeface="Wingdings" panose="05000000000000000000" pitchFamily="2" charset="2"/>
              <a:buChar char="Ø"/>
            </a:pPr>
            <a:r>
              <a:rPr lang="en-US" dirty="0"/>
              <a:t>Schools </a:t>
            </a:r>
            <a:r>
              <a:rPr lang="en-US" b="1" u="sng" dirty="0">
                <a:solidFill>
                  <a:schemeClr val="accent1">
                    <a:lumMod val="40000"/>
                    <a:lumOff val="60000"/>
                  </a:schemeClr>
                </a:solidFill>
              </a:rPr>
              <a:t>MAY</a:t>
            </a:r>
            <a:r>
              <a:rPr lang="en-US" dirty="0">
                <a:solidFill>
                  <a:schemeClr val="accent1">
                    <a:lumMod val="40000"/>
                    <a:lumOff val="60000"/>
                  </a:schemeClr>
                </a:solidFill>
              </a:rPr>
              <a:t> </a:t>
            </a:r>
            <a:r>
              <a:rPr lang="en-US" dirty="0"/>
              <a:t>dismiss a complaint that: </a:t>
            </a:r>
          </a:p>
          <a:p>
            <a:pPr lvl="1">
              <a:buFont typeface="Wingdings" panose="05000000000000000000" pitchFamily="2" charset="2"/>
              <a:buChar char="q"/>
            </a:pPr>
            <a:r>
              <a:rPr lang="en-US" sz="1600" dirty="0"/>
              <a:t>School is unable to identify respondent after taking reasonable steps to do the same; </a:t>
            </a:r>
          </a:p>
          <a:p>
            <a:pPr lvl="1">
              <a:buFont typeface="Wingdings" panose="05000000000000000000" pitchFamily="2" charset="2"/>
              <a:buChar char="q"/>
            </a:pPr>
            <a:r>
              <a:rPr lang="en-US" sz="1600" dirty="0"/>
              <a:t>The respondent is not participating in the school’s education program or activity and is not employed by school; </a:t>
            </a:r>
          </a:p>
          <a:p>
            <a:pPr lvl="1">
              <a:buFont typeface="Wingdings" panose="05000000000000000000" pitchFamily="2" charset="2"/>
              <a:buChar char="q"/>
            </a:pPr>
            <a:r>
              <a:rPr lang="en-US" sz="1600" dirty="0"/>
              <a:t>Complainant voluntarily withdraws any or all allegations in the complaint and only remaining allegations (if any) do not constitute “sex discrimination,” even if proven; or </a:t>
            </a:r>
          </a:p>
          <a:p>
            <a:pPr lvl="1">
              <a:buFont typeface="Wingdings" panose="05000000000000000000" pitchFamily="2" charset="2"/>
              <a:buChar char="q"/>
            </a:pPr>
            <a:r>
              <a:rPr lang="en-US" sz="1600" dirty="0"/>
              <a:t>School determines that conduct alleged, even if proven, would not constitute “sex discrimination” under Title IX or Part 106, after reasonable efforts are made to clarify the allegations with the complainant </a:t>
            </a:r>
          </a:p>
          <a:p>
            <a:pPr marL="457200" lvl="1" indent="0">
              <a:buNone/>
            </a:pPr>
            <a:r>
              <a:rPr lang="en-US" dirty="0"/>
              <a:t>If dismiss complaint, must provide written notice to parties </a:t>
            </a:r>
          </a:p>
          <a:p>
            <a:pPr>
              <a:buFont typeface="Wingdings" panose="05000000000000000000" pitchFamily="2" charset="2"/>
              <a:buChar char="Ø"/>
            </a:pPr>
            <a:r>
              <a:rPr lang="en-US" dirty="0"/>
              <a:t>If complaint is dismissed, must provide Complainant of the basis for the dismissal and if dismissal decision is made after notice of allegations provided to Respondent, then notify Respondent of dismissal and basis for same.  Provide simultaneous notification in writing.  </a:t>
            </a:r>
          </a:p>
          <a:p>
            <a:pPr>
              <a:buFont typeface="Wingdings" panose="05000000000000000000" pitchFamily="2" charset="2"/>
              <a:buChar char="Ø"/>
            </a:pPr>
            <a:r>
              <a:rPr lang="en-US" dirty="0"/>
              <a:t>Rights to appeal dismissal </a:t>
            </a:r>
          </a:p>
          <a:p>
            <a:endParaRPr lang="en-US" dirty="0"/>
          </a:p>
        </p:txBody>
      </p:sp>
    </p:spTree>
    <p:extLst>
      <p:ext uri="{BB962C8B-B14F-4D97-AF65-F5344CB8AC3E}">
        <p14:creationId xmlns:p14="http://schemas.microsoft.com/office/powerpoint/2010/main" val="3590263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45808-52FE-412F-8902-14D6132A597B}"/>
              </a:ext>
            </a:extLst>
          </p:cNvPr>
          <p:cNvSpPr>
            <a:spLocks noGrp="1"/>
          </p:cNvSpPr>
          <p:nvPr>
            <p:ph type="title"/>
          </p:nvPr>
        </p:nvSpPr>
        <p:spPr/>
        <p:txBody>
          <a:bodyPr/>
          <a:lstStyle/>
          <a:p>
            <a:pPr algn="ctr"/>
            <a:r>
              <a:rPr lang="en-US" sz="3600" b="1" dirty="0"/>
              <a:t>Retaliation Prohibited; Confidentiality</a:t>
            </a:r>
          </a:p>
        </p:txBody>
      </p:sp>
      <p:sp>
        <p:nvSpPr>
          <p:cNvPr id="3" name="Content Placeholder 2">
            <a:extLst>
              <a:ext uri="{FF2B5EF4-FFF2-40B4-BE49-F238E27FC236}">
                <a16:creationId xmlns:a16="http://schemas.microsoft.com/office/drawing/2014/main" id="{E73BE3A9-8905-4D5F-B5D1-3E41DEBA8841}"/>
              </a:ext>
            </a:extLst>
          </p:cNvPr>
          <p:cNvSpPr>
            <a:spLocks noGrp="1"/>
          </p:cNvSpPr>
          <p:nvPr>
            <p:ph idx="1"/>
          </p:nvPr>
        </p:nvSpPr>
        <p:spPr>
          <a:xfrm>
            <a:off x="825499" y="1663700"/>
            <a:ext cx="10720389" cy="4584699"/>
          </a:xfrm>
        </p:spPr>
        <p:txBody>
          <a:bodyPr>
            <a:normAutofit fontScale="55000" lnSpcReduction="20000"/>
          </a:bodyPr>
          <a:lstStyle/>
          <a:p>
            <a:pPr>
              <a:buFont typeface="Wingdings" panose="05000000000000000000" pitchFamily="2" charset="2"/>
              <a:buChar char="Ø"/>
            </a:pPr>
            <a:r>
              <a:rPr lang="en-US" sz="2600" b="1" i="1" dirty="0"/>
              <a:t>Retaliation</a:t>
            </a:r>
            <a:r>
              <a:rPr lang="en-US" sz="2600" b="1" dirty="0"/>
              <a:t> </a:t>
            </a:r>
            <a:r>
              <a:rPr lang="en-US" sz="2600" b="1" i="1" dirty="0"/>
              <a:t>Prohibited</a:t>
            </a:r>
          </a:p>
          <a:p>
            <a:pPr marL="0" indent="0">
              <a:buNone/>
            </a:pPr>
            <a:r>
              <a:rPr lang="en-US" sz="2600" dirty="0"/>
              <a:t>	“Intimidation, threats, coercion, or discrimination against any person by the recipient, a student, or an employee 	or other person authorized by the recipient to provide aid, benefit, or service under the recipient's education 	program or activity, for the purpose of interfering with any right 	or privilege secured by Title IX or [Part 106].”  </a:t>
            </a:r>
          </a:p>
          <a:p>
            <a:pPr marL="0" indent="0">
              <a:buNone/>
            </a:pPr>
            <a:r>
              <a:rPr lang="en-US" sz="2600" dirty="0"/>
              <a:t> </a:t>
            </a:r>
          </a:p>
          <a:p>
            <a:pPr>
              <a:buFont typeface="Wingdings" panose="05000000000000000000" pitchFamily="2" charset="2"/>
              <a:buChar char="Ø"/>
            </a:pPr>
            <a:r>
              <a:rPr lang="en-US" sz="2600" b="1" i="1" dirty="0"/>
              <a:t>Confidentiality</a:t>
            </a:r>
          </a:p>
          <a:p>
            <a:pPr lvl="1">
              <a:buFont typeface="Wingdings" panose="05000000000000000000" pitchFamily="2" charset="2"/>
              <a:buChar char="q"/>
            </a:pPr>
            <a:r>
              <a:rPr lang="en-US" sz="2600" dirty="0"/>
              <a:t>Supportive measures remain confidential, except as necessary to implement</a:t>
            </a:r>
          </a:p>
          <a:p>
            <a:pPr lvl="1">
              <a:buFont typeface="Wingdings" panose="05000000000000000000" pitchFamily="2" charset="2"/>
              <a:buChar char="q"/>
            </a:pPr>
            <a:r>
              <a:rPr lang="en-US" sz="2600" dirty="0"/>
              <a:t>Personally identifiable information – recipient must not disclose PII, except when: </a:t>
            </a:r>
          </a:p>
          <a:p>
            <a:pPr lvl="2">
              <a:buFont typeface="Wingdings" panose="05000000000000000000" pitchFamily="2" charset="2"/>
              <a:buChar char="ü"/>
            </a:pPr>
            <a:r>
              <a:rPr lang="en-US" sz="2600" dirty="0"/>
              <a:t>Prior written consent given </a:t>
            </a:r>
          </a:p>
          <a:p>
            <a:pPr lvl="2">
              <a:buFont typeface="Wingdings" panose="05000000000000000000" pitchFamily="2" charset="2"/>
              <a:buChar char="ü"/>
            </a:pPr>
            <a:r>
              <a:rPr lang="en-US" sz="2600" dirty="0"/>
              <a:t>Information disclosed to parent/guardian/legal representative to receive disclosure </a:t>
            </a:r>
          </a:p>
          <a:p>
            <a:pPr lvl="2">
              <a:buFont typeface="Wingdings" panose="05000000000000000000" pitchFamily="2" charset="2"/>
              <a:buChar char="ü"/>
            </a:pPr>
            <a:r>
              <a:rPr lang="en-US" sz="2600" dirty="0"/>
              <a:t>To carry out Part 106 </a:t>
            </a:r>
          </a:p>
          <a:p>
            <a:pPr lvl="2">
              <a:buFont typeface="Wingdings" panose="05000000000000000000" pitchFamily="2" charset="2"/>
              <a:buChar char="ü"/>
            </a:pPr>
            <a:r>
              <a:rPr lang="en-US" sz="2600" dirty="0"/>
              <a:t>As required by law/regulations </a:t>
            </a:r>
          </a:p>
          <a:p>
            <a:pPr lvl="2">
              <a:buFont typeface="Wingdings" panose="05000000000000000000" pitchFamily="2" charset="2"/>
              <a:buChar char="ü"/>
            </a:pPr>
            <a:r>
              <a:rPr lang="en-US" sz="2600" dirty="0"/>
              <a:t>If disclosed would not conflict with Title IX </a:t>
            </a:r>
          </a:p>
          <a:p>
            <a:pPr marL="0" indent="0">
              <a:buNone/>
            </a:pPr>
            <a:r>
              <a:rPr lang="en-US" sz="2300" dirty="0"/>
              <a:t>	</a:t>
            </a:r>
          </a:p>
          <a:p>
            <a:pPr lvl="1"/>
            <a:endParaRPr lang="en-US" dirty="0"/>
          </a:p>
          <a:p>
            <a:pPr marL="457200" lvl="1" indent="0">
              <a:buNone/>
            </a:pPr>
            <a:r>
              <a:rPr lang="en-US" dirty="0"/>
              <a:t> </a:t>
            </a:r>
          </a:p>
        </p:txBody>
      </p:sp>
    </p:spTree>
    <p:extLst>
      <p:ext uri="{BB962C8B-B14F-4D97-AF65-F5344CB8AC3E}">
        <p14:creationId xmlns:p14="http://schemas.microsoft.com/office/powerpoint/2010/main" val="768421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8EBAC-6785-4D9E-A843-252448536C7F}"/>
              </a:ext>
            </a:extLst>
          </p:cNvPr>
          <p:cNvSpPr>
            <a:spLocks noGrp="1"/>
          </p:cNvSpPr>
          <p:nvPr>
            <p:ph type="title"/>
          </p:nvPr>
        </p:nvSpPr>
        <p:spPr/>
        <p:txBody>
          <a:bodyPr/>
          <a:lstStyle/>
          <a:p>
            <a:pPr algn="ctr"/>
            <a:r>
              <a:rPr lang="en-US" b="1" dirty="0"/>
              <a:t>Record Keeping is Required </a:t>
            </a:r>
          </a:p>
        </p:txBody>
      </p:sp>
      <p:sp>
        <p:nvSpPr>
          <p:cNvPr id="3" name="Content Placeholder 2">
            <a:extLst>
              <a:ext uri="{FF2B5EF4-FFF2-40B4-BE49-F238E27FC236}">
                <a16:creationId xmlns:a16="http://schemas.microsoft.com/office/drawing/2014/main" id="{2EC2A0C1-919A-4F9E-B7B7-9677A5D62A59}"/>
              </a:ext>
            </a:extLst>
          </p:cNvPr>
          <p:cNvSpPr>
            <a:spLocks noGrp="1"/>
          </p:cNvSpPr>
          <p:nvPr>
            <p:ph idx="1"/>
          </p:nvPr>
        </p:nvSpPr>
        <p:spPr>
          <a:xfrm>
            <a:off x="567892" y="1395664"/>
            <a:ext cx="9481962" cy="4852736"/>
          </a:xfrm>
        </p:spPr>
        <p:txBody>
          <a:bodyPr>
            <a:normAutofit/>
          </a:bodyPr>
          <a:lstStyle/>
          <a:p>
            <a:pPr algn="just">
              <a:buFont typeface="Wingdings" panose="05000000000000000000" pitchFamily="2" charset="2"/>
              <a:buChar char="Ø"/>
            </a:pPr>
            <a:r>
              <a:rPr lang="en-US" dirty="0"/>
              <a:t>A recipient must maintain for a period of seven years records of:</a:t>
            </a:r>
          </a:p>
          <a:p>
            <a:pPr lvl="1" algn="just">
              <a:buFont typeface="Wingdings" panose="05000000000000000000" pitchFamily="2" charset="2"/>
              <a:buChar char="q"/>
            </a:pPr>
            <a:r>
              <a:rPr lang="en-US" dirty="0"/>
              <a:t>All complaints, records and all documents in connection with the grievance procedure </a:t>
            </a:r>
          </a:p>
          <a:p>
            <a:pPr lvl="1" algn="just">
              <a:buFont typeface="Wingdings" panose="05000000000000000000" pitchFamily="2" charset="2"/>
              <a:buChar char="q"/>
            </a:pPr>
            <a:r>
              <a:rPr lang="en-US" dirty="0"/>
              <a:t>All documents/information provided to the Title IX Coordinator regarding conduct that may reasonably constitute sex discrimination.  </a:t>
            </a:r>
          </a:p>
          <a:p>
            <a:pPr lvl="1" algn="just">
              <a:buFont typeface="Wingdings" panose="05000000000000000000" pitchFamily="2" charset="2"/>
              <a:buChar char="q"/>
            </a:pPr>
            <a:r>
              <a:rPr lang="en-US" dirty="0"/>
              <a:t>All documents/materials documenting actions recipient took to meet obligations in responding to sex discrimination </a:t>
            </a:r>
          </a:p>
          <a:p>
            <a:pPr lvl="1" algn="just">
              <a:buFont typeface="Wingdings" panose="05000000000000000000" pitchFamily="2" charset="2"/>
              <a:buChar char="q"/>
            </a:pPr>
            <a:r>
              <a:rPr lang="en-US" dirty="0"/>
              <a:t>All materials used to train Title IX staff.    </a:t>
            </a:r>
          </a:p>
          <a:p>
            <a:pPr lvl="2" algn="just">
              <a:buFont typeface="Wingdings" panose="05000000000000000000" pitchFamily="2" charset="2"/>
              <a:buChar char="q"/>
            </a:pPr>
            <a:r>
              <a:rPr lang="en-US" dirty="0"/>
              <a:t>All training materials must be made publicly available on recipient’s website </a:t>
            </a:r>
          </a:p>
          <a:p>
            <a:pPr marL="457200" lvl="1" indent="0" algn="just">
              <a:buNone/>
            </a:pPr>
            <a:endParaRPr lang="en-US" dirty="0"/>
          </a:p>
        </p:txBody>
      </p:sp>
    </p:spTree>
    <p:extLst>
      <p:ext uri="{BB962C8B-B14F-4D97-AF65-F5344CB8AC3E}">
        <p14:creationId xmlns:p14="http://schemas.microsoft.com/office/powerpoint/2010/main" val="206810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DDA16-70FD-4ED8-951E-85BC6EFF6E19}"/>
              </a:ext>
            </a:extLst>
          </p:cNvPr>
          <p:cNvSpPr>
            <a:spLocks noGrp="1"/>
          </p:cNvSpPr>
          <p:nvPr>
            <p:ph type="title"/>
          </p:nvPr>
        </p:nvSpPr>
        <p:spPr>
          <a:xfrm>
            <a:off x="1" y="452718"/>
            <a:ext cx="10050834" cy="1400530"/>
          </a:xfrm>
        </p:spPr>
        <p:txBody>
          <a:bodyPr/>
          <a:lstStyle/>
          <a:p>
            <a:pPr algn="ctr"/>
            <a:r>
              <a:rPr lang="en-US" b="1" dirty="0"/>
              <a:t>Title IX - Intersection with other laws/policies</a:t>
            </a:r>
          </a:p>
        </p:txBody>
      </p:sp>
      <p:sp>
        <p:nvSpPr>
          <p:cNvPr id="3" name="Content Placeholder 2">
            <a:extLst>
              <a:ext uri="{FF2B5EF4-FFF2-40B4-BE49-F238E27FC236}">
                <a16:creationId xmlns:a16="http://schemas.microsoft.com/office/drawing/2014/main" id="{065C3003-74A3-4F39-8295-078717619C68}"/>
              </a:ext>
            </a:extLst>
          </p:cNvPr>
          <p:cNvSpPr>
            <a:spLocks noGrp="1"/>
          </p:cNvSpPr>
          <p:nvPr>
            <p:ph idx="1"/>
          </p:nvPr>
        </p:nvSpPr>
        <p:spPr>
          <a:xfrm>
            <a:off x="453006" y="2052918"/>
            <a:ext cx="9596847" cy="4195481"/>
          </a:xfrm>
        </p:spPr>
        <p:txBody>
          <a:bodyPr/>
          <a:lstStyle/>
          <a:p>
            <a:pPr>
              <a:buFont typeface="Wingdings" panose="05000000000000000000" pitchFamily="2" charset="2"/>
              <a:buChar char="Ø"/>
            </a:pPr>
            <a:r>
              <a:rPr lang="en-US" dirty="0"/>
              <a:t>Remember School Districts also must comply with other laws and district policies  </a:t>
            </a:r>
          </a:p>
          <a:p>
            <a:pPr>
              <a:buFont typeface="Wingdings" panose="05000000000000000000" pitchFamily="2" charset="2"/>
              <a:buChar char="Ø"/>
            </a:pPr>
            <a:r>
              <a:rPr lang="en-US" dirty="0"/>
              <a:t>Violation of Title IX may not be found, but there may be violations of: </a:t>
            </a:r>
          </a:p>
          <a:p>
            <a:pPr lvl="1">
              <a:buFont typeface="Wingdings" panose="05000000000000000000" pitchFamily="2" charset="2"/>
              <a:buChar char="q"/>
            </a:pPr>
            <a:r>
              <a:rPr lang="en-US" dirty="0"/>
              <a:t>NYS DASA (students protected from harassment, bullying, and discrimination in school) offers broad protection  </a:t>
            </a:r>
          </a:p>
          <a:p>
            <a:pPr lvl="1">
              <a:buFont typeface="Wingdings" panose="05000000000000000000" pitchFamily="2" charset="2"/>
              <a:buChar char="q"/>
            </a:pPr>
            <a:r>
              <a:rPr lang="en-US" dirty="0"/>
              <a:t>NYS Human Rights law (applicable to staff and students) </a:t>
            </a:r>
          </a:p>
          <a:p>
            <a:pPr lvl="2">
              <a:buFont typeface="Courier New" panose="02070309020205020404" pitchFamily="49" charset="0"/>
              <a:buChar char="o"/>
            </a:pPr>
            <a:r>
              <a:rPr lang="en-US" dirty="0"/>
              <a:t>More protective in some ways (standard to find violation is if “substantially impairs” education or employment)</a:t>
            </a:r>
          </a:p>
          <a:p>
            <a:pPr lvl="1">
              <a:buFont typeface="Wingdings" panose="05000000000000000000" pitchFamily="2" charset="2"/>
              <a:buChar char="q"/>
            </a:pPr>
            <a:r>
              <a:rPr lang="en-US" dirty="0"/>
              <a:t>Title VII (applicable to staff) – Federal law  </a:t>
            </a:r>
          </a:p>
          <a:p>
            <a:pPr lvl="1">
              <a:buFont typeface="Wingdings" panose="05000000000000000000" pitchFamily="2" charset="2"/>
              <a:buChar char="q"/>
            </a:pPr>
            <a:r>
              <a:rPr lang="en-US" dirty="0"/>
              <a:t>Codes of Conduct </a:t>
            </a:r>
          </a:p>
          <a:p>
            <a:pPr marL="457200" lvl="1" indent="0">
              <a:buNone/>
            </a:pPr>
            <a:endParaRPr lang="en-US" dirty="0"/>
          </a:p>
        </p:txBody>
      </p:sp>
    </p:spTree>
    <p:extLst>
      <p:ext uri="{BB962C8B-B14F-4D97-AF65-F5344CB8AC3E}">
        <p14:creationId xmlns:p14="http://schemas.microsoft.com/office/powerpoint/2010/main" val="156623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7DAD2-0795-4F67-B162-E6EA542CDC65}"/>
              </a:ext>
            </a:extLst>
          </p:cNvPr>
          <p:cNvSpPr>
            <a:spLocks noGrp="1"/>
          </p:cNvSpPr>
          <p:nvPr>
            <p:ph type="title"/>
          </p:nvPr>
        </p:nvSpPr>
        <p:spPr/>
        <p:txBody>
          <a:bodyPr/>
          <a:lstStyle/>
          <a:p>
            <a:pPr algn="ctr"/>
            <a:r>
              <a:rPr lang="en-US" sz="4400" b="1" dirty="0"/>
              <a:t>Scope of Protections</a:t>
            </a:r>
          </a:p>
        </p:txBody>
      </p:sp>
      <p:sp>
        <p:nvSpPr>
          <p:cNvPr id="3" name="Content Placeholder 2">
            <a:extLst>
              <a:ext uri="{FF2B5EF4-FFF2-40B4-BE49-F238E27FC236}">
                <a16:creationId xmlns:a16="http://schemas.microsoft.com/office/drawing/2014/main" id="{5326BFCD-160C-456B-8D2B-BA3D40346218}"/>
              </a:ext>
            </a:extLst>
          </p:cNvPr>
          <p:cNvSpPr>
            <a:spLocks noGrp="1"/>
          </p:cNvSpPr>
          <p:nvPr>
            <p:ph idx="1"/>
          </p:nvPr>
        </p:nvSpPr>
        <p:spPr>
          <a:xfrm>
            <a:off x="527222" y="1446415"/>
            <a:ext cx="9522632" cy="4801984"/>
          </a:xfrm>
        </p:spPr>
        <p:txBody>
          <a:bodyPr>
            <a:normAutofit/>
          </a:bodyPr>
          <a:lstStyle/>
          <a:p>
            <a:pPr>
              <a:buFont typeface="Wingdings" panose="05000000000000000000" pitchFamily="2" charset="2"/>
              <a:buChar char="Ø"/>
            </a:pPr>
            <a:r>
              <a:rPr lang="en-US" dirty="0"/>
              <a:t>Title IX prohibits </a:t>
            </a:r>
            <a:r>
              <a:rPr lang="en-US" b="1" u="sng" dirty="0"/>
              <a:t>discrimination on the basis of sex </a:t>
            </a:r>
            <a:r>
              <a:rPr lang="en-US" dirty="0"/>
              <a:t>and includes discrimination on the basis of </a:t>
            </a:r>
            <a:r>
              <a:rPr lang="en-US" dirty="0">
                <a:solidFill>
                  <a:schemeClr val="accent1">
                    <a:lumMod val="40000"/>
                    <a:lumOff val="60000"/>
                  </a:schemeClr>
                </a:solidFill>
              </a:rPr>
              <a:t>sex stereotypes, sex characteristics, pregnancy or related conditions, sexual orientation and gender identity</a:t>
            </a:r>
            <a:r>
              <a:rPr lang="en-US" dirty="0"/>
              <a:t>. </a:t>
            </a:r>
          </a:p>
          <a:p>
            <a:pPr>
              <a:buFont typeface="Wingdings" panose="05000000000000000000" pitchFamily="2" charset="2"/>
              <a:buChar char="Ø"/>
            </a:pPr>
            <a:r>
              <a:rPr lang="en-US" dirty="0"/>
              <a:t>“Educational Programs and Activities” include: </a:t>
            </a:r>
          </a:p>
          <a:p>
            <a:pPr lvl="1">
              <a:buFont typeface="Wingdings" panose="05000000000000000000" pitchFamily="2" charset="2"/>
              <a:buChar char="q"/>
            </a:pPr>
            <a:r>
              <a:rPr lang="en-US" dirty="0"/>
              <a:t>school-sponsored activities </a:t>
            </a:r>
          </a:p>
          <a:p>
            <a:pPr lvl="1">
              <a:buFont typeface="Wingdings" panose="05000000000000000000" pitchFamily="2" charset="2"/>
              <a:buChar char="q"/>
            </a:pPr>
            <a:r>
              <a:rPr lang="en-US" dirty="0"/>
              <a:t>school approved and/or funded activities or programs </a:t>
            </a:r>
          </a:p>
          <a:p>
            <a:pPr lvl="1">
              <a:buFont typeface="Wingdings" panose="05000000000000000000" pitchFamily="2" charset="2"/>
              <a:buChar char="q"/>
            </a:pPr>
            <a:r>
              <a:rPr lang="en-US" dirty="0"/>
              <a:t>school-sponsored or approved travel </a:t>
            </a:r>
          </a:p>
          <a:p>
            <a:pPr lvl="1">
              <a:buFont typeface="Wingdings" panose="05000000000000000000" pitchFamily="2" charset="2"/>
              <a:buChar char="q"/>
            </a:pPr>
            <a:r>
              <a:rPr lang="en-US" dirty="0"/>
              <a:t>locations or activities that are under substantial control of the school district </a:t>
            </a:r>
          </a:p>
          <a:p>
            <a:pPr lvl="1">
              <a:buFont typeface="Wingdings" panose="05000000000000000000" pitchFamily="2" charset="2"/>
              <a:buChar char="q"/>
            </a:pPr>
            <a:r>
              <a:rPr lang="en-US" dirty="0"/>
              <a:t>Conduct that is subject to the recipient’s disciplinary authority  </a:t>
            </a:r>
          </a:p>
          <a:p>
            <a:pPr lvl="1">
              <a:buFont typeface="Wingdings" panose="05000000000000000000" pitchFamily="2" charset="2"/>
              <a:buChar char="q"/>
            </a:pPr>
            <a:r>
              <a:rPr lang="en-US" dirty="0">
                <a:solidFill>
                  <a:schemeClr val="accent1">
                    <a:lumMod val="40000"/>
                    <a:lumOff val="60000"/>
                  </a:schemeClr>
                </a:solidFill>
              </a:rPr>
              <a:t>in the United States, but Recipient is obligated to address sex-based hostile environment under its education program or activity if some conduct alleged to be contributing to the hostile environment occurred outside of the education program or activity or outside the United States</a:t>
            </a:r>
          </a:p>
          <a:p>
            <a:pPr>
              <a:buFont typeface="Wingdings" panose="05000000000000000000" pitchFamily="2" charset="2"/>
              <a:buChar char="Ø"/>
            </a:pPr>
            <a:endParaRPr lang="en-US" b="1" dirty="0">
              <a:solidFill>
                <a:schemeClr val="accent1">
                  <a:lumMod val="60000"/>
                  <a:lumOff val="40000"/>
                </a:schemeClr>
              </a:solidFill>
            </a:endParaRPr>
          </a:p>
          <a:p>
            <a:pPr>
              <a:buFont typeface="Wingdings" panose="05000000000000000000" pitchFamily="2" charset="2"/>
              <a:buChar char="Ø"/>
            </a:pPr>
            <a:endParaRPr lang="en-US" b="1" dirty="0">
              <a:solidFill>
                <a:schemeClr val="accent1">
                  <a:lumMod val="60000"/>
                  <a:lumOff val="40000"/>
                </a:schemeClr>
              </a:solidFill>
            </a:endParaRPr>
          </a:p>
          <a:p>
            <a:endParaRPr lang="en-US" dirty="0"/>
          </a:p>
        </p:txBody>
      </p:sp>
    </p:spTree>
    <p:extLst>
      <p:ext uri="{BB962C8B-B14F-4D97-AF65-F5344CB8AC3E}">
        <p14:creationId xmlns:p14="http://schemas.microsoft.com/office/powerpoint/2010/main" val="3278876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BE93D-717E-4C38-B863-83B6D2C0A6C3}"/>
              </a:ext>
            </a:extLst>
          </p:cNvPr>
          <p:cNvSpPr>
            <a:spLocks noGrp="1"/>
          </p:cNvSpPr>
          <p:nvPr>
            <p:ph type="title"/>
          </p:nvPr>
        </p:nvSpPr>
        <p:spPr>
          <a:xfrm>
            <a:off x="333829" y="452718"/>
            <a:ext cx="9942286" cy="926139"/>
          </a:xfrm>
        </p:spPr>
        <p:txBody>
          <a:bodyPr/>
          <a:lstStyle/>
          <a:p>
            <a:pPr algn="ctr"/>
            <a:r>
              <a:rPr lang="en-US" sz="3200" b="1" dirty="0">
                <a:cs typeface="Times New Roman" panose="02020603050405020304" pitchFamily="18" charset="0"/>
              </a:rPr>
              <a:t>What is “Sex-based Harassment” under Title IX?</a:t>
            </a:r>
            <a:endParaRPr lang="en-US" sz="3200" b="1" dirty="0"/>
          </a:p>
        </p:txBody>
      </p:sp>
      <p:sp>
        <p:nvSpPr>
          <p:cNvPr id="3" name="Content Placeholder 2">
            <a:extLst>
              <a:ext uri="{FF2B5EF4-FFF2-40B4-BE49-F238E27FC236}">
                <a16:creationId xmlns:a16="http://schemas.microsoft.com/office/drawing/2014/main" id="{A21290A6-BCB3-4A0D-83AA-2498CE6CD91D}"/>
              </a:ext>
            </a:extLst>
          </p:cNvPr>
          <p:cNvSpPr>
            <a:spLocks noGrp="1"/>
          </p:cNvSpPr>
          <p:nvPr>
            <p:ph idx="1"/>
          </p:nvPr>
        </p:nvSpPr>
        <p:spPr>
          <a:xfrm>
            <a:off x="226503" y="1293779"/>
            <a:ext cx="11225269" cy="4954621"/>
          </a:xfrm>
        </p:spPr>
        <p:txBody>
          <a:bodyPr>
            <a:normAutofit fontScale="77500" lnSpcReduction="20000"/>
          </a:bodyPr>
          <a:lstStyle/>
          <a:p>
            <a:pPr marL="0" indent="0" algn="just">
              <a:spcAft>
                <a:spcPts val="1200"/>
              </a:spcAft>
              <a:buNone/>
            </a:pPr>
            <a:r>
              <a:rPr lang="en-US" b="1" i="1" u="sng" dirty="0">
                <a:cs typeface="Times New Roman" panose="02020603050405020304" pitchFamily="18" charset="0"/>
              </a:rPr>
              <a:t>“Sex-based Harassment” defined </a:t>
            </a:r>
          </a:p>
          <a:p>
            <a:pPr marL="0" indent="0" algn="just">
              <a:spcAft>
                <a:spcPts val="1200"/>
              </a:spcAft>
              <a:buNone/>
            </a:pPr>
            <a:r>
              <a:rPr lang="en-US" dirty="0">
                <a:cs typeface="Times New Roman" panose="02020603050405020304" pitchFamily="18" charset="0"/>
              </a:rPr>
              <a:t>Sex-based harassment is a prohibited form of sex discrimination and means sexual harassment and other harassment on the basis of sex, including following:</a:t>
            </a:r>
          </a:p>
          <a:p>
            <a:pPr marL="914400" lvl="1" indent="-457200" algn="just">
              <a:lnSpc>
                <a:spcPct val="110000"/>
              </a:lnSpc>
              <a:spcBef>
                <a:spcPts val="0"/>
              </a:spcBef>
              <a:spcAft>
                <a:spcPts val="1200"/>
              </a:spcAft>
              <a:buFont typeface="+mj-lt"/>
              <a:buAutoNum type="arabicParenR"/>
            </a:pPr>
            <a:r>
              <a:rPr lang="en-US" dirty="0">
                <a:cs typeface="Times New Roman" panose="02020603050405020304" pitchFamily="18" charset="0"/>
              </a:rPr>
              <a:t>Quid pro quo harassment.  An employee, agent, or other person authorized by the school to provide an aid, benefit, or service under the school’s educational program or activity explicitly or impliedly conditioned the provision of such aid, benefit, or service on person’s participation in unwelcome sexual conduct; or</a:t>
            </a:r>
          </a:p>
          <a:p>
            <a:pPr marL="914400" lvl="1" indent="-457200" algn="just">
              <a:lnSpc>
                <a:spcPct val="110000"/>
              </a:lnSpc>
              <a:spcBef>
                <a:spcPts val="0"/>
              </a:spcBef>
              <a:spcAft>
                <a:spcPts val="1200"/>
              </a:spcAft>
              <a:buFont typeface="+mj-lt"/>
              <a:buAutoNum type="arabicParenR"/>
            </a:pPr>
            <a:r>
              <a:rPr lang="en-US" dirty="0">
                <a:cs typeface="Times New Roman" panose="02020603050405020304" pitchFamily="18" charset="0"/>
              </a:rPr>
              <a:t>Hostile environment harassment.  Unwelcome sex-based conduct that</a:t>
            </a:r>
            <a:r>
              <a:rPr lang="en-US" dirty="0">
                <a:solidFill>
                  <a:schemeClr val="accent1">
                    <a:lumMod val="40000"/>
                    <a:lumOff val="60000"/>
                  </a:schemeClr>
                </a:solidFill>
                <a:cs typeface="Times New Roman" panose="02020603050405020304" pitchFamily="18" charset="0"/>
              </a:rPr>
              <a:t>, based on the totality of circumstances, is subjectively and objectively offensive and is so severe or pervasive</a:t>
            </a:r>
            <a:r>
              <a:rPr lang="en-US" dirty="0">
                <a:solidFill>
                  <a:schemeClr val="accent1">
                    <a:lumMod val="60000"/>
                    <a:lumOff val="40000"/>
                  </a:schemeClr>
                </a:solidFill>
                <a:cs typeface="Times New Roman" panose="02020603050405020304" pitchFamily="18" charset="0"/>
              </a:rPr>
              <a:t> </a:t>
            </a:r>
            <a:r>
              <a:rPr lang="en-US" dirty="0">
                <a:solidFill>
                  <a:schemeClr val="accent1">
                    <a:lumMod val="40000"/>
                    <a:lumOff val="60000"/>
                  </a:schemeClr>
                </a:solidFill>
                <a:cs typeface="Times New Roman" panose="02020603050405020304" pitchFamily="18" charset="0"/>
              </a:rPr>
              <a:t>that it limits</a:t>
            </a:r>
            <a:r>
              <a:rPr lang="en-US" dirty="0">
                <a:cs typeface="Times New Roman" panose="02020603050405020304" pitchFamily="18" charset="0"/>
              </a:rPr>
              <a:t> or denies a person’s ability to participate in or benefit from the recipient’s education program or activity.   Fact specific inquiry that considers:   </a:t>
            </a:r>
          </a:p>
          <a:p>
            <a:pPr marL="457200" lvl="1" indent="0" algn="just">
              <a:lnSpc>
                <a:spcPct val="110000"/>
              </a:lnSpc>
              <a:spcBef>
                <a:spcPts val="0"/>
              </a:spcBef>
              <a:spcAft>
                <a:spcPts val="1200"/>
              </a:spcAft>
              <a:buNone/>
            </a:pPr>
            <a:r>
              <a:rPr lang="en-US" dirty="0">
                <a:cs typeface="Times New Roman" panose="02020603050405020304" pitchFamily="18" charset="0"/>
              </a:rPr>
              <a:t>	</a:t>
            </a:r>
            <a:r>
              <a:rPr lang="en-US" dirty="0" err="1">
                <a:cs typeface="Times New Roman" panose="02020603050405020304" pitchFamily="18" charset="0"/>
              </a:rPr>
              <a:t>i</a:t>
            </a:r>
            <a:r>
              <a:rPr lang="en-US" dirty="0">
                <a:cs typeface="Times New Roman" panose="02020603050405020304" pitchFamily="18" charset="0"/>
              </a:rPr>
              <a:t>) degree to which conduct affected complainant’s ability to access education program or activity; </a:t>
            </a:r>
          </a:p>
          <a:p>
            <a:pPr marL="457200" lvl="1" indent="0" algn="just">
              <a:lnSpc>
                <a:spcPct val="110000"/>
              </a:lnSpc>
              <a:spcBef>
                <a:spcPts val="0"/>
              </a:spcBef>
              <a:spcAft>
                <a:spcPts val="1200"/>
              </a:spcAft>
              <a:buNone/>
            </a:pPr>
            <a:r>
              <a:rPr lang="en-US" dirty="0">
                <a:cs typeface="Times New Roman" panose="02020603050405020304" pitchFamily="18" charset="0"/>
              </a:rPr>
              <a:t>	ii) type, frequency, and duration of conduct; </a:t>
            </a:r>
          </a:p>
          <a:p>
            <a:pPr marL="457200" lvl="1" indent="0" algn="just">
              <a:lnSpc>
                <a:spcPct val="110000"/>
              </a:lnSpc>
              <a:spcBef>
                <a:spcPts val="0"/>
              </a:spcBef>
              <a:spcAft>
                <a:spcPts val="1200"/>
              </a:spcAft>
              <a:buNone/>
            </a:pPr>
            <a:r>
              <a:rPr lang="en-US" dirty="0">
                <a:cs typeface="Times New Roman" panose="02020603050405020304" pitchFamily="18" charset="0"/>
              </a:rPr>
              <a:t>	iii) parties’ ages, roles at school, previous interactions, and other factors about each party; </a:t>
            </a:r>
          </a:p>
          <a:p>
            <a:pPr marL="457200" lvl="1" indent="0" algn="just">
              <a:lnSpc>
                <a:spcPct val="110000"/>
              </a:lnSpc>
              <a:spcBef>
                <a:spcPts val="0"/>
              </a:spcBef>
              <a:spcAft>
                <a:spcPts val="1200"/>
              </a:spcAft>
              <a:buNone/>
            </a:pPr>
            <a:r>
              <a:rPr lang="en-US" dirty="0">
                <a:cs typeface="Times New Roman" panose="02020603050405020304" pitchFamily="18" charset="0"/>
              </a:rPr>
              <a:t>	iv) location of the conduct and context to which conduct occurred; AND </a:t>
            </a:r>
          </a:p>
          <a:p>
            <a:pPr marL="457200" lvl="1" indent="0" algn="just">
              <a:lnSpc>
                <a:spcPct val="110000"/>
              </a:lnSpc>
              <a:spcBef>
                <a:spcPts val="0"/>
              </a:spcBef>
              <a:spcAft>
                <a:spcPts val="1200"/>
              </a:spcAft>
              <a:buNone/>
            </a:pPr>
            <a:r>
              <a:rPr lang="en-US" dirty="0">
                <a:cs typeface="Times New Roman" panose="02020603050405020304" pitchFamily="18" charset="0"/>
              </a:rPr>
              <a:t>	v) other sex-based harassment in school’s education program or activity </a:t>
            </a:r>
          </a:p>
          <a:p>
            <a:pPr marL="800100" lvl="1" indent="-342900" algn="just">
              <a:lnSpc>
                <a:spcPct val="110000"/>
              </a:lnSpc>
              <a:spcBef>
                <a:spcPts val="0"/>
              </a:spcBef>
              <a:spcAft>
                <a:spcPts val="1200"/>
              </a:spcAft>
              <a:buAutoNum type="arabicParenR" startAt="3"/>
            </a:pPr>
            <a:r>
              <a:rPr lang="en-US" dirty="0">
                <a:cs typeface="Times New Roman" panose="02020603050405020304" pitchFamily="18" charset="0"/>
              </a:rPr>
              <a:t>Specific offenses, including sexual assault, dating violence, domestic violence, or stalking (definitions at 34 CFR </a:t>
            </a:r>
            <a:r>
              <a:rPr lang="pt-BR" i="1" dirty="0">
                <a:cs typeface="Times New Roman" panose="02020603050405020304" pitchFamily="18" charset="0"/>
              </a:rPr>
              <a:t>§ 106.2)</a:t>
            </a:r>
          </a:p>
          <a:p>
            <a:pPr marL="0" indent="0" algn="just">
              <a:lnSpc>
                <a:spcPct val="110000"/>
              </a:lnSpc>
              <a:spcBef>
                <a:spcPts val="0"/>
              </a:spcBef>
              <a:spcAft>
                <a:spcPts val="1200"/>
              </a:spcAft>
              <a:buNone/>
            </a:pPr>
            <a:endParaRPr lang="en-US" dirty="0">
              <a:highlight>
                <a:srgbClr val="FFFF00"/>
              </a:highlight>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3861491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DB843-52EA-48C3-B701-26EC1277D491}"/>
              </a:ext>
            </a:extLst>
          </p:cNvPr>
          <p:cNvSpPr>
            <a:spLocks noGrp="1"/>
          </p:cNvSpPr>
          <p:nvPr>
            <p:ph type="title"/>
          </p:nvPr>
        </p:nvSpPr>
        <p:spPr>
          <a:xfrm>
            <a:off x="646111" y="132678"/>
            <a:ext cx="9404723" cy="998711"/>
          </a:xfrm>
        </p:spPr>
        <p:txBody>
          <a:bodyPr/>
          <a:lstStyle/>
          <a:p>
            <a:pPr algn="ctr"/>
            <a:r>
              <a:rPr lang="en-US" sz="3600" b="1" dirty="0"/>
              <a:t>Title IX Personnel and Responsibilities</a:t>
            </a:r>
          </a:p>
        </p:txBody>
      </p:sp>
      <p:sp>
        <p:nvSpPr>
          <p:cNvPr id="3" name="Content Placeholder 2">
            <a:extLst>
              <a:ext uri="{FF2B5EF4-FFF2-40B4-BE49-F238E27FC236}">
                <a16:creationId xmlns:a16="http://schemas.microsoft.com/office/drawing/2014/main" id="{3C27F9BC-7450-4258-84D7-17F855A894F0}"/>
              </a:ext>
            </a:extLst>
          </p:cNvPr>
          <p:cNvSpPr>
            <a:spLocks noGrp="1"/>
          </p:cNvSpPr>
          <p:nvPr>
            <p:ph idx="1"/>
          </p:nvPr>
        </p:nvSpPr>
        <p:spPr>
          <a:xfrm>
            <a:off x="522514" y="1415440"/>
            <a:ext cx="11059886" cy="5110487"/>
          </a:xfrm>
        </p:spPr>
        <p:txBody>
          <a:bodyPr>
            <a:normAutofit/>
          </a:bodyPr>
          <a:lstStyle/>
          <a:p>
            <a:pPr marL="0" indent="0">
              <a:lnSpc>
                <a:spcPct val="120000"/>
              </a:lnSpc>
              <a:spcAft>
                <a:spcPts val="600"/>
              </a:spcAft>
              <a:buNone/>
            </a:pPr>
            <a:r>
              <a:rPr lang="en-US" sz="1600" b="1" i="1" dirty="0">
                <a:cs typeface="Times New Roman" panose="02020603050405020304" pitchFamily="18" charset="0"/>
              </a:rPr>
              <a:t>Title IX Coordinator </a:t>
            </a:r>
            <a:endParaRPr lang="en-US" sz="1600" dirty="0">
              <a:cs typeface="Times New Roman" panose="02020603050405020304" pitchFamily="18" charset="0"/>
            </a:endParaRPr>
          </a:p>
          <a:p>
            <a:pPr>
              <a:lnSpc>
                <a:spcPct val="120000"/>
              </a:lnSpc>
              <a:spcAft>
                <a:spcPts val="600"/>
              </a:spcAft>
              <a:buFont typeface="Wingdings" panose="05000000000000000000" pitchFamily="2" charset="2"/>
              <a:buChar char="Ø"/>
            </a:pPr>
            <a:r>
              <a:rPr lang="en-US" sz="1400" dirty="0">
                <a:cs typeface="Times New Roman" panose="02020603050405020304" pitchFamily="18" charset="0"/>
              </a:rPr>
              <a:t>Responsible for coordinating school’s compliance with Title IX and Part 106 (regulations) </a:t>
            </a:r>
          </a:p>
          <a:p>
            <a:pPr>
              <a:lnSpc>
                <a:spcPct val="120000"/>
              </a:lnSpc>
              <a:spcAft>
                <a:spcPts val="600"/>
              </a:spcAft>
              <a:buFont typeface="Wingdings" panose="05000000000000000000" pitchFamily="2" charset="2"/>
              <a:buChar char="Ø"/>
            </a:pPr>
            <a:r>
              <a:rPr lang="en-US" sz="1400" dirty="0">
                <a:cs typeface="Times New Roman" panose="02020603050405020304" pitchFamily="18" charset="0"/>
              </a:rPr>
              <a:t>Must monitor and address barriers to reporting information about conduct that reasonably may constitute sex discrimination </a:t>
            </a:r>
          </a:p>
          <a:p>
            <a:pPr>
              <a:lnSpc>
                <a:spcPct val="120000"/>
              </a:lnSpc>
              <a:spcAft>
                <a:spcPts val="600"/>
              </a:spcAft>
              <a:buFont typeface="Wingdings" panose="05000000000000000000" pitchFamily="2" charset="2"/>
              <a:buChar char="Ø"/>
            </a:pPr>
            <a:r>
              <a:rPr lang="en-US" sz="1400" dirty="0">
                <a:cs typeface="Times New Roman" panose="02020603050405020304" pitchFamily="18" charset="0"/>
              </a:rPr>
              <a:t>Required to take </a:t>
            </a:r>
            <a:r>
              <a:rPr lang="en-US" sz="1400" u="sng" dirty="0">
                <a:cs typeface="Times New Roman" panose="02020603050405020304" pitchFamily="18" charset="0"/>
              </a:rPr>
              <a:t>following actions </a:t>
            </a:r>
            <a:r>
              <a:rPr lang="en-US" sz="1400" dirty="0">
                <a:cs typeface="Times New Roman" panose="02020603050405020304" pitchFamily="18" charset="0"/>
              </a:rPr>
              <a:t>to promptly and effectively end sex discrimination and prevent recurrence and remedy effects </a:t>
            </a:r>
            <a:r>
              <a:rPr lang="en-US" sz="1400" dirty="0">
                <a:solidFill>
                  <a:schemeClr val="accent1">
                    <a:lumMod val="40000"/>
                    <a:lumOff val="60000"/>
                  </a:schemeClr>
                </a:solidFill>
                <a:cs typeface="Times New Roman" panose="02020603050405020304" pitchFamily="18" charset="0"/>
              </a:rPr>
              <a:t>“when notified of conduct that reasonably may constitute sex discrimination” (not necessarily a complaint) </a:t>
            </a:r>
          </a:p>
          <a:p>
            <a:pPr lvl="1">
              <a:lnSpc>
                <a:spcPct val="120000"/>
              </a:lnSpc>
              <a:spcAft>
                <a:spcPts val="600"/>
              </a:spcAft>
              <a:buFont typeface="Wingdings" panose="05000000000000000000" pitchFamily="2" charset="2"/>
              <a:buChar char="q"/>
            </a:pPr>
            <a:r>
              <a:rPr lang="en-US" sz="1400" dirty="0">
                <a:cs typeface="Times New Roman" panose="02020603050405020304" pitchFamily="18" charset="0"/>
              </a:rPr>
              <a:t>1) Treat complainant and respondent equitably </a:t>
            </a:r>
          </a:p>
          <a:p>
            <a:pPr lvl="1">
              <a:lnSpc>
                <a:spcPct val="120000"/>
              </a:lnSpc>
              <a:spcAft>
                <a:spcPts val="600"/>
              </a:spcAft>
              <a:buFont typeface="Wingdings" panose="05000000000000000000" pitchFamily="2" charset="2"/>
              <a:buChar char="q"/>
            </a:pPr>
            <a:r>
              <a:rPr lang="en-US" sz="1400" dirty="0">
                <a:cs typeface="Times New Roman" panose="02020603050405020304" pitchFamily="18" charset="0"/>
              </a:rPr>
              <a:t>2) Offer and coordinate supportive measures to complainant (and for respondent if grievance procedures initiated)</a:t>
            </a:r>
          </a:p>
          <a:p>
            <a:pPr lvl="1">
              <a:lnSpc>
                <a:spcPct val="120000"/>
              </a:lnSpc>
              <a:spcAft>
                <a:spcPts val="600"/>
              </a:spcAft>
              <a:buFont typeface="Wingdings" panose="05000000000000000000" pitchFamily="2" charset="2"/>
              <a:buChar char="q"/>
            </a:pPr>
            <a:r>
              <a:rPr lang="en-US" sz="1400" dirty="0">
                <a:cs typeface="Times New Roman" panose="02020603050405020304" pitchFamily="18" charset="0"/>
              </a:rPr>
              <a:t>3) Provide Notices.   Notify Complainant or reporter of grievance process and informal resolution process, if applicable.  Notify Respondent of grievance process if complaint made, </a:t>
            </a:r>
          </a:p>
          <a:p>
            <a:pPr lvl="1">
              <a:lnSpc>
                <a:spcPct val="120000"/>
              </a:lnSpc>
              <a:spcAft>
                <a:spcPts val="600"/>
              </a:spcAft>
              <a:buFont typeface="Wingdings" panose="05000000000000000000" pitchFamily="2" charset="2"/>
              <a:buChar char="q"/>
            </a:pPr>
            <a:r>
              <a:rPr lang="en-US" sz="1400" dirty="0">
                <a:cs typeface="Times New Roman" panose="02020603050405020304" pitchFamily="18" charset="0"/>
              </a:rPr>
              <a:t>4) Receive/respond to complaints and respond by initiating grievance process </a:t>
            </a:r>
          </a:p>
        </p:txBody>
      </p:sp>
    </p:spTree>
    <p:extLst>
      <p:ext uri="{BB962C8B-B14F-4D97-AF65-F5344CB8AC3E}">
        <p14:creationId xmlns:p14="http://schemas.microsoft.com/office/powerpoint/2010/main" val="3194976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F8183-68A3-34BA-AFF2-39F741D82F33}"/>
              </a:ext>
            </a:extLst>
          </p:cNvPr>
          <p:cNvSpPr>
            <a:spLocks noGrp="1"/>
          </p:cNvSpPr>
          <p:nvPr>
            <p:ph type="title"/>
          </p:nvPr>
        </p:nvSpPr>
        <p:spPr/>
        <p:txBody>
          <a:bodyPr/>
          <a:lstStyle/>
          <a:p>
            <a:pPr algn="ctr"/>
            <a:r>
              <a:rPr lang="en-US" dirty="0"/>
              <a:t>Title IX Personnel and Roles </a:t>
            </a:r>
          </a:p>
        </p:txBody>
      </p:sp>
      <p:sp>
        <p:nvSpPr>
          <p:cNvPr id="3" name="Content Placeholder 2">
            <a:extLst>
              <a:ext uri="{FF2B5EF4-FFF2-40B4-BE49-F238E27FC236}">
                <a16:creationId xmlns:a16="http://schemas.microsoft.com/office/drawing/2014/main" id="{82B69EC8-0437-7409-B4D3-1218C7287E5A}"/>
              </a:ext>
            </a:extLst>
          </p:cNvPr>
          <p:cNvSpPr>
            <a:spLocks noGrp="1"/>
          </p:cNvSpPr>
          <p:nvPr>
            <p:ph idx="1"/>
          </p:nvPr>
        </p:nvSpPr>
        <p:spPr>
          <a:xfrm>
            <a:off x="363256" y="1465545"/>
            <a:ext cx="11182633" cy="5993704"/>
          </a:xfrm>
        </p:spPr>
        <p:txBody>
          <a:bodyPr/>
          <a:lstStyle/>
          <a:p>
            <a:pPr marL="0" indent="0">
              <a:buNone/>
            </a:pPr>
            <a:r>
              <a:rPr lang="en-US" sz="1400" b="1" dirty="0"/>
              <a:t>Title IX Coordinator – continued </a:t>
            </a:r>
          </a:p>
          <a:p>
            <a:pPr lvl="1">
              <a:lnSpc>
                <a:spcPct val="120000"/>
              </a:lnSpc>
              <a:spcAft>
                <a:spcPts val="600"/>
              </a:spcAft>
              <a:buFont typeface="Wingdings" panose="05000000000000000000" pitchFamily="2" charset="2"/>
              <a:buChar char="q"/>
            </a:pPr>
            <a:r>
              <a:rPr lang="en-US" sz="1400" dirty="0">
                <a:cs typeface="Times New Roman" panose="02020603050405020304" pitchFamily="18" charset="0"/>
              </a:rPr>
              <a:t>5) Determine whether/not to initiate complaint per grievance procedures based on factual determination and considering factors*.  After factors considered, </a:t>
            </a:r>
            <a:r>
              <a:rPr lang="en-US" sz="1400" dirty="0">
                <a:solidFill>
                  <a:schemeClr val="accent1">
                    <a:lumMod val="40000"/>
                    <a:lumOff val="60000"/>
                  </a:schemeClr>
                </a:solidFill>
                <a:cs typeface="Times New Roman" panose="02020603050405020304" pitchFamily="18" charset="0"/>
              </a:rPr>
              <a:t>MAY</a:t>
            </a:r>
            <a:r>
              <a:rPr lang="en-US" sz="1400" dirty="0">
                <a:cs typeface="Times New Roman" panose="02020603050405020304" pitchFamily="18" charset="0"/>
              </a:rPr>
              <a:t> initiate complaint determining that alleged conduct presents a “imminent and serious threat to the health and safety of complainant/other person or alleged conduct prevents ensuring equal access on basis of sex in EPA.  </a:t>
            </a:r>
          </a:p>
          <a:p>
            <a:pPr lvl="1">
              <a:lnSpc>
                <a:spcPct val="120000"/>
              </a:lnSpc>
              <a:spcAft>
                <a:spcPts val="600"/>
              </a:spcAft>
              <a:buFont typeface="Wingdings" panose="05000000000000000000" pitchFamily="2" charset="2"/>
              <a:buChar char="q"/>
            </a:pPr>
            <a:r>
              <a:rPr lang="en-US" sz="1400" dirty="0">
                <a:cs typeface="Times New Roman" panose="02020603050405020304" pitchFamily="18" charset="0"/>
              </a:rPr>
              <a:t>6) If Coordinator initiated complaint, notify Complainant before doing so and discuss safety concerns and provide supportive measures to Complainant </a:t>
            </a:r>
          </a:p>
          <a:p>
            <a:pPr lvl="1">
              <a:lnSpc>
                <a:spcPct val="120000"/>
              </a:lnSpc>
              <a:spcAft>
                <a:spcPts val="600"/>
              </a:spcAft>
              <a:buFont typeface="Wingdings" panose="05000000000000000000" pitchFamily="2" charset="2"/>
              <a:buChar char="q"/>
            </a:pPr>
            <a:r>
              <a:rPr lang="en-US" sz="1400" dirty="0">
                <a:cs typeface="Times New Roman" panose="02020603050405020304" pitchFamily="18" charset="0"/>
              </a:rPr>
              <a:t>7) If sex discrimination occurred, coordinate and implement remedies and sanctions on Respondent with notice to both parties and take other appropriate prompt and effective steps to ensure sex discrimination not continue or recur in school’s education program or activity</a:t>
            </a:r>
          </a:p>
          <a:p>
            <a:pPr marL="457200" lvl="1" indent="0">
              <a:lnSpc>
                <a:spcPct val="120000"/>
              </a:lnSpc>
              <a:spcAft>
                <a:spcPts val="600"/>
              </a:spcAft>
              <a:buNone/>
            </a:pPr>
            <a:r>
              <a:rPr lang="en-US" sz="1400" dirty="0">
                <a:cs typeface="Times New Roman" panose="02020603050405020304" pitchFamily="18" charset="0"/>
              </a:rPr>
              <a:t>NOTE:  Title IX Coordinator is NOT required to act (1-7 above) if “reasonably determines” that alleged conduct could not constitute sex discrimination under Title IX or Part 106. </a:t>
            </a:r>
          </a:p>
          <a:p>
            <a:pPr>
              <a:lnSpc>
                <a:spcPct val="120000"/>
              </a:lnSpc>
              <a:spcAft>
                <a:spcPts val="600"/>
              </a:spcAft>
              <a:buFont typeface="Wingdings" panose="05000000000000000000" pitchFamily="2" charset="2"/>
              <a:buChar char="Ø"/>
            </a:pPr>
            <a:r>
              <a:rPr lang="en-US" sz="1400" dirty="0">
                <a:cs typeface="Times New Roman" panose="02020603050405020304" pitchFamily="18" charset="0"/>
              </a:rPr>
              <a:t>Implement determination of decision maker </a:t>
            </a:r>
          </a:p>
          <a:p>
            <a:pPr>
              <a:lnSpc>
                <a:spcPct val="120000"/>
              </a:lnSpc>
              <a:spcAft>
                <a:spcPts val="600"/>
              </a:spcAft>
              <a:buFont typeface="Wingdings" panose="05000000000000000000" pitchFamily="2" charset="2"/>
              <a:buChar char="Ø"/>
            </a:pPr>
            <a:r>
              <a:rPr lang="en-US" sz="1400" dirty="0">
                <a:cs typeface="Times New Roman" panose="02020603050405020304" pitchFamily="18" charset="0"/>
              </a:rPr>
              <a:t>Title IX Coordinator can also be investigator or decision maker </a:t>
            </a:r>
            <a:endParaRPr lang="en-US" sz="1400" dirty="0"/>
          </a:p>
        </p:txBody>
      </p:sp>
    </p:spTree>
    <p:extLst>
      <p:ext uri="{BB962C8B-B14F-4D97-AF65-F5344CB8AC3E}">
        <p14:creationId xmlns:p14="http://schemas.microsoft.com/office/powerpoint/2010/main" val="2173242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71363-A6E0-4C80-1066-04D18E8AF302}"/>
              </a:ext>
            </a:extLst>
          </p:cNvPr>
          <p:cNvSpPr>
            <a:spLocks noGrp="1"/>
          </p:cNvSpPr>
          <p:nvPr>
            <p:ph type="title"/>
          </p:nvPr>
        </p:nvSpPr>
        <p:spPr>
          <a:xfrm>
            <a:off x="646111" y="452718"/>
            <a:ext cx="9404723" cy="938337"/>
          </a:xfrm>
        </p:spPr>
        <p:txBody>
          <a:bodyPr/>
          <a:lstStyle/>
          <a:p>
            <a:pPr algn="ctr"/>
            <a:r>
              <a:rPr lang="en-US" b="1" dirty="0"/>
              <a:t>Title IX Personnel and Roles</a:t>
            </a:r>
          </a:p>
        </p:txBody>
      </p:sp>
      <p:sp>
        <p:nvSpPr>
          <p:cNvPr id="3" name="Content Placeholder 2">
            <a:extLst>
              <a:ext uri="{FF2B5EF4-FFF2-40B4-BE49-F238E27FC236}">
                <a16:creationId xmlns:a16="http://schemas.microsoft.com/office/drawing/2014/main" id="{F07FC483-96CA-4DC6-DEB0-22E244194365}"/>
              </a:ext>
            </a:extLst>
          </p:cNvPr>
          <p:cNvSpPr>
            <a:spLocks noGrp="1"/>
          </p:cNvSpPr>
          <p:nvPr>
            <p:ph idx="1"/>
          </p:nvPr>
        </p:nvSpPr>
        <p:spPr>
          <a:xfrm>
            <a:off x="437746" y="1164921"/>
            <a:ext cx="11223986" cy="5423769"/>
          </a:xfrm>
        </p:spPr>
        <p:txBody>
          <a:bodyPr>
            <a:normAutofit fontScale="62500" lnSpcReduction="20000"/>
          </a:bodyPr>
          <a:lstStyle/>
          <a:p>
            <a:pPr marL="0" indent="0">
              <a:lnSpc>
                <a:spcPct val="120000"/>
              </a:lnSpc>
              <a:spcAft>
                <a:spcPts val="600"/>
              </a:spcAft>
              <a:buNone/>
            </a:pPr>
            <a:r>
              <a:rPr lang="en-US" sz="2000" b="1" i="1" dirty="0">
                <a:cs typeface="Times New Roman" panose="02020603050405020304" pitchFamily="18" charset="0"/>
              </a:rPr>
              <a:t>Investigators</a:t>
            </a:r>
          </a:p>
          <a:p>
            <a:pPr>
              <a:lnSpc>
                <a:spcPct val="120000"/>
              </a:lnSpc>
              <a:spcAft>
                <a:spcPts val="600"/>
              </a:spcAft>
              <a:buFont typeface="Wingdings" panose="05000000000000000000" pitchFamily="2" charset="2"/>
              <a:buChar char="Ø"/>
            </a:pPr>
            <a:r>
              <a:rPr lang="en-US" sz="2000" dirty="0">
                <a:cs typeface="Times New Roman" panose="02020603050405020304" pitchFamily="18" charset="0"/>
              </a:rPr>
              <a:t>Promptly investigate allegation of sex discrimination under Title IX </a:t>
            </a:r>
          </a:p>
          <a:p>
            <a:pPr>
              <a:lnSpc>
                <a:spcPct val="120000"/>
              </a:lnSpc>
              <a:spcAft>
                <a:spcPts val="600"/>
              </a:spcAft>
              <a:buFont typeface="Wingdings" panose="05000000000000000000" pitchFamily="2" charset="2"/>
              <a:buChar char="Ø"/>
            </a:pPr>
            <a:r>
              <a:rPr lang="en-US" dirty="0">
                <a:cs typeface="Times New Roman" panose="02020603050405020304" pitchFamily="18" charset="0"/>
              </a:rPr>
              <a:t>Collects relevant evidence </a:t>
            </a:r>
          </a:p>
          <a:p>
            <a:pPr>
              <a:lnSpc>
                <a:spcPct val="120000"/>
              </a:lnSpc>
              <a:spcAft>
                <a:spcPts val="600"/>
              </a:spcAft>
              <a:buFont typeface="Wingdings" panose="05000000000000000000" pitchFamily="2" charset="2"/>
              <a:buChar char="Ø"/>
            </a:pPr>
            <a:r>
              <a:rPr lang="en-US" dirty="0">
                <a:cs typeface="Times New Roman" panose="02020603050405020304" pitchFamily="18" charset="0"/>
              </a:rPr>
              <a:t>Provide equal opportunity to parties to present facts, witnesses, inculpatory or exculpatory evidence</a:t>
            </a:r>
          </a:p>
          <a:p>
            <a:pPr>
              <a:lnSpc>
                <a:spcPct val="120000"/>
              </a:lnSpc>
              <a:spcAft>
                <a:spcPts val="600"/>
              </a:spcAft>
              <a:buFont typeface="Wingdings" panose="05000000000000000000" pitchFamily="2" charset="2"/>
              <a:buChar char="Ø"/>
            </a:pPr>
            <a:r>
              <a:rPr lang="en-US" dirty="0">
                <a:cs typeface="Times New Roman" panose="02020603050405020304" pitchFamily="18" charset="0"/>
              </a:rPr>
              <a:t>Provide each party equal opportunity to party to access relevant evidence collected and/or provides description of the evidence with opportunity to access </a:t>
            </a:r>
          </a:p>
          <a:p>
            <a:pPr>
              <a:lnSpc>
                <a:spcPct val="120000"/>
              </a:lnSpc>
              <a:spcAft>
                <a:spcPts val="600"/>
              </a:spcAft>
              <a:buFont typeface="Wingdings" panose="05000000000000000000" pitchFamily="2" charset="2"/>
              <a:buChar char="Ø"/>
            </a:pPr>
            <a:r>
              <a:rPr lang="en-US" dirty="0">
                <a:cs typeface="Times New Roman" panose="02020603050405020304" pitchFamily="18" charset="0"/>
              </a:rPr>
              <a:t>Provide each party the opportunity to respond to the evidence or description of the evidence (no timeline) </a:t>
            </a:r>
          </a:p>
          <a:p>
            <a:pPr>
              <a:lnSpc>
                <a:spcPct val="120000"/>
              </a:lnSpc>
              <a:spcAft>
                <a:spcPts val="600"/>
              </a:spcAft>
              <a:buFont typeface="Wingdings" panose="05000000000000000000" pitchFamily="2" charset="2"/>
              <a:buChar char="Ø"/>
            </a:pPr>
            <a:r>
              <a:rPr lang="en-US" sz="2000" dirty="0">
                <a:cs typeface="Times New Roman" panose="02020603050405020304" pitchFamily="18" charset="0"/>
              </a:rPr>
              <a:t>Fairly summarizes relevant evidence in investigatory report </a:t>
            </a:r>
            <a:r>
              <a:rPr lang="en-US" sz="2000" b="1" i="1" dirty="0">
                <a:cs typeface="Times New Roman" panose="02020603050405020304" pitchFamily="18" charset="0"/>
              </a:rPr>
              <a:t> </a:t>
            </a:r>
            <a:r>
              <a:rPr lang="en-US" dirty="0">
                <a:cs typeface="Times New Roman" panose="02020603050405020304" pitchFamily="18" charset="0"/>
              </a:rPr>
              <a:t>(no requirement for written report/no timeline, but best practice –see grievance procedure)</a:t>
            </a:r>
          </a:p>
          <a:p>
            <a:pPr>
              <a:lnSpc>
                <a:spcPct val="120000"/>
              </a:lnSpc>
              <a:spcAft>
                <a:spcPts val="600"/>
              </a:spcAft>
              <a:buFont typeface="Wingdings" panose="05000000000000000000" pitchFamily="2" charset="2"/>
              <a:buChar char="Ø"/>
            </a:pPr>
            <a:r>
              <a:rPr lang="en-US" dirty="0">
                <a:cs typeface="Times New Roman" panose="02020603050405020304" pitchFamily="18" charset="0"/>
              </a:rPr>
              <a:t>Investigator can also be the Title IX Coordinator or decision maker</a:t>
            </a:r>
            <a:endParaRPr lang="en-US" sz="2000" b="1" dirty="0">
              <a:solidFill>
                <a:schemeClr val="accent1">
                  <a:lumMod val="60000"/>
                  <a:lumOff val="40000"/>
                </a:schemeClr>
              </a:solidFill>
              <a:cs typeface="Times New Roman" panose="02020603050405020304" pitchFamily="18" charset="0"/>
            </a:endParaRPr>
          </a:p>
          <a:p>
            <a:pPr marL="0" indent="0">
              <a:lnSpc>
                <a:spcPct val="120000"/>
              </a:lnSpc>
              <a:spcAft>
                <a:spcPts val="600"/>
              </a:spcAft>
              <a:buNone/>
            </a:pPr>
            <a:r>
              <a:rPr lang="en-US" sz="2000" b="1" i="1" dirty="0">
                <a:cs typeface="Times New Roman" panose="02020603050405020304" pitchFamily="18" charset="0"/>
              </a:rPr>
              <a:t>Decision-Makers</a:t>
            </a:r>
          </a:p>
          <a:p>
            <a:pPr>
              <a:lnSpc>
                <a:spcPct val="120000"/>
              </a:lnSpc>
              <a:spcAft>
                <a:spcPts val="600"/>
              </a:spcAft>
              <a:buFont typeface="Wingdings" panose="05000000000000000000" pitchFamily="2" charset="2"/>
              <a:buChar char="Ø"/>
            </a:pPr>
            <a:r>
              <a:rPr lang="en-US" dirty="0">
                <a:cs typeface="Times New Roman" panose="02020603050405020304" pitchFamily="18" charset="0"/>
              </a:rPr>
              <a:t>Objectively evaluates all relevant evidence that is not otherwise impermissible, including inculpatory and exculpatory evidence </a:t>
            </a:r>
          </a:p>
          <a:p>
            <a:pPr>
              <a:lnSpc>
                <a:spcPct val="120000"/>
              </a:lnSpc>
              <a:spcAft>
                <a:spcPts val="600"/>
              </a:spcAft>
              <a:buFont typeface="Wingdings" panose="05000000000000000000" pitchFamily="2" charset="2"/>
              <a:buChar char="Ø"/>
            </a:pPr>
            <a:r>
              <a:rPr lang="en-US" dirty="0">
                <a:cs typeface="Times New Roman" panose="02020603050405020304" pitchFamily="18" charset="0"/>
              </a:rPr>
              <a:t>Has ability to question parties and witnesses to assess credibility if credibility is in dispute and relevant to the evaluation as to whether/not sex discrimination occurred </a:t>
            </a:r>
          </a:p>
          <a:p>
            <a:pPr>
              <a:lnSpc>
                <a:spcPct val="120000"/>
              </a:lnSpc>
              <a:spcAft>
                <a:spcPts val="600"/>
              </a:spcAft>
              <a:buFont typeface="Wingdings" panose="05000000000000000000" pitchFamily="2" charset="2"/>
              <a:buChar char="Ø"/>
            </a:pPr>
            <a:r>
              <a:rPr lang="en-US" dirty="0">
                <a:cs typeface="Times New Roman" panose="02020603050405020304" pitchFamily="18" charset="0"/>
              </a:rPr>
              <a:t>Prepares</a:t>
            </a:r>
            <a:r>
              <a:rPr lang="en-US" sz="2000" dirty="0">
                <a:cs typeface="Times New Roman" panose="02020603050405020304" pitchFamily="18" charset="0"/>
              </a:rPr>
              <a:t> </a:t>
            </a:r>
            <a:r>
              <a:rPr lang="en-US" dirty="0">
                <a:cs typeface="Times New Roman" panose="02020603050405020304" pitchFamily="18" charset="0"/>
              </a:rPr>
              <a:t>notice of determination with rationale and procedures/permissible bases for appeal and submits to the parties </a:t>
            </a:r>
            <a:r>
              <a:rPr lang="en-US" sz="2000" dirty="0">
                <a:cs typeface="Times New Roman" panose="02020603050405020304" pitchFamily="18" charset="0"/>
              </a:rPr>
              <a:t> </a:t>
            </a:r>
          </a:p>
          <a:p>
            <a:pPr>
              <a:lnSpc>
                <a:spcPct val="120000"/>
              </a:lnSpc>
              <a:spcAft>
                <a:spcPts val="600"/>
              </a:spcAft>
              <a:buFont typeface="Wingdings" panose="05000000000000000000" pitchFamily="2" charset="2"/>
              <a:buChar char="Ø"/>
            </a:pPr>
            <a:endParaRPr lang="en-US" sz="2000" dirty="0">
              <a:cs typeface="Times New Roman" panose="02020603050405020304" pitchFamily="18" charset="0"/>
            </a:endParaRPr>
          </a:p>
          <a:p>
            <a:endParaRPr lang="en-US" dirty="0"/>
          </a:p>
        </p:txBody>
      </p:sp>
    </p:spTree>
    <p:extLst>
      <p:ext uri="{BB962C8B-B14F-4D97-AF65-F5344CB8AC3E}">
        <p14:creationId xmlns:p14="http://schemas.microsoft.com/office/powerpoint/2010/main" val="656609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FA02B-451C-452D-AA5C-D3505A04B131}"/>
              </a:ext>
            </a:extLst>
          </p:cNvPr>
          <p:cNvSpPr>
            <a:spLocks noGrp="1"/>
          </p:cNvSpPr>
          <p:nvPr>
            <p:ph type="title"/>
          </p:nvPr>
        </p:nvSpPr>
        <p:spPr/>
        <p:txBody>
          <a:bodyPr/>
          <a:lstStyle/>
          <a:p>
            <a:pPr algn="ctr"/>
            <a:r>
              <a:rPr lang="en-US" b="1" dirty="0"/>
              <a:t>Title IX Personnel - Mandatory Expectations</a:t>
            </a:r>
          </a:p>
        </p:txBody>
      </p:sp>
      <p:sp>
        <p:nvSpPr>
          <p:cNvPr id="3" name="Content Placeholder 2">
            <a:extLst>
              <a:ext uri="{FF2B5EF4-FFF2-40B4-BE49-F238E27FC236}">
                <a16:creationId xmlns:a16="http://schemas.microsoft.com/office/drawing/2014/main" id="{3D3F8D52-ACE8-4CC1-BDB1-9B6B0E9B1D58}"/>
              </a:ext>
            </a:extLst>
          </p:cNvPr>
          <p:cNvSpPr>
            <a:spLocks noGrp="1"/>
          </p:cNvSpPr>
          <p:nvPr>
            <p:ph idx="1"/>
          </p:nvPr>
        </p:nvSpPr>
        <p:spPr>
          <a:xfrm>
            <a:off x="285226" y="1853248"/>
            <a:ext cx="9764627" cy="4782444"/>
          </a:xfrm>
        </p:spPr>
        <p:txBody>
          <a:bodyPr>
            <a:normAutofit fontScale="92500" lnSpcReduction="10000"/>
          </a:bodyPr>
          <a:lstStyle/>
          <a:p>
            <a:pPr marL="0" indent="0">
              <a:lnSpc>
                <a:spcPct val="120000"/>
              </a:lnSpc>
              <a:spcAft>
                <a:spcPts val="600"/>
              </a:spcAft>
              <a:buNone/>
            </a:pPr>
            <a:r>
              <a:rPr lang="en-US" b="1" i="1" dirty="0">
                <a:cs typeface="Times New Roman" panose="02020603050405020304" pitchFamily="18" charset="0"/>
              </a:rPr>
              <a:t>Expectations of ALL Title IX Personnel </a:t>
            </a:r>
          </a:p>
          <a:p>
            <a:pPr lvl="1">
              <a:lnSpc>
                <a:spcPct val="120000"/>
              </a:lnSpc>
              <a:spcAft>
                <a:spcPts val="600"/>
              </a:spcAft>
              <a:buFont typeface="Wingdings" panose="05000000000000000000" pitchFamily="2" charset="2"/>
              <a:buChar char="Ø"/>
            </a:pPr>
            <a:r>
              <a:rPr lang="en-US" dirty="0">
                <a:cs typeface="Times New Roman" panose="02020603050405020304" pitchFamily="18" charset="0"/>
              </a:rPr>
              <a:t>Must serve impartially and maintain equity among parties </a:t>
            </a:r>
          </a:p>
          <a:p>
            <a:pPr lvl="1">
              <a:lnSpc>
                <a:spcPct val="120000"/>
              </a:lnSpc>
              <a:spcAft>
                <a:spcPts val="600"/>
              </a:spcAft>
              <a:buFont typeface="Wingdings" panose="05000000000000000000" pitchFamily="2" charset="2"/>
              <a:buChar char="Ø"/>
            </a:pPr>
            <a:r>
              <a:rPr lang="en-US" dirty="0"/>
              <a:t>No conflicts of interest </a:t>
            </a:r>
          </a:p>
          <a:p>
            <a:pPr lvl="2">
              <a:lnSpc>
                <a:spcPct val="120000"/>
              </a:lnSpc>
              <a:spcAft>
                <a:spcPts val="600"/>
              </a:spcAft>
              <a:buFont typeface="Wingdings" panose="05000000000000000000" pitchFamily="2" charset="2"/>
              <a:buChar char="q"/>
            </a:pPr>
            <a:r>
              <a:rPr lang="en-US" dirty="0"/>
              <a:t>E.g. relationships of friendships; personal benefit to be derived from acting in official capacity; confidential information on one party; financial interest </a:t>
            </a:r>
          </a:p>
          <a:p>
            <a:pPr lvl="1">
              <a:lnSpc>
                <a:spcPct val="120000"/>
              </a:lnSpc>
              <a:spcAft>
                <a:spcPts val="600"/>
              </a:spcAft>
              <a:buFont typeface="Wingdings" panose="05000000000000000000" pitchFamily="2" charset="2"/>
              <a:buChar char="Ø"/>
            </a:pPr>
            <a:r>
              <a:rPr lang="en-US" dirty="0"/>
              <a:t>No bias </a:t>
            </a:r>
          </a:p>
          <a:p>
            <a:pPr lvl="2">
              <a:lnSpc>
                <a:spcPct val="120000"/>
              </a:lnSpc>
              <a:spcAft>
                <a:spcPts val="600"/>
              </a:spcAft>
              <a:buFont typeface="Wingdings" panose="05000000000000000000" pitchFamily="2" charset="2"/>
              <a:buChar char="q"/>
            </a:pPr>
            <a:r>
              <a:rPr lang="en-US" dirty="0"/>
              <a:t>Human reaction – mostly unconscious.  Prejudice or preference in favor or against one thing; a lack of objectivity; notions or ideas going into a matter</a:t>
            </a:r>
          </a:p>
          <a:p>
            <a:pPr lvl="2">
              <a:lnSpc>
                <a:spcPct val="120000"/>
              </a:lnSpc>
              <a:spcAft>
                <a:spcPts val="600"/>
              </a:spcAft>
              <a:buFont typeface="Wingdings" panose="05000000000000000000" pitchFamily="2" charset="2"/>
              <a:buChar char="q"/>
            </a:pPr>
            <a:r>
              <a:rPr lang="en-US" dirty="0"/>
              <a:t>E.g. having common connections or interest; expressing these commonalities</a:t>
            </a:r>
          </a:p>
          <a:p>
            <a:pPr lvl="1">
              <a:lnSpc>
                <a:spcPct val="120000"/>
              </a:lnSpc>
              <a:spcAft>
                <a:spcPts val="600"/>
              </a:spcAft>
              <a:buFont typeface="Wingdings" panose="05000000000000000000" pitchFamily="2" charset="2"/>
              <a:buChar char="Ø"/>
            </a:pPr>
            <a:r>
              <a:rPr lang="en-US" dirty="0"/>
              <a:t>No sex stereotypes </a:t>
            </a:r>
          </a:p>
          <a:p>
            <a:pPr lvl="1">
              <a:lnSpc>
                <a:spcPct val="120000"/>
              </a:lnSpc>
              <a:spcAft>
                <a:spcPts val="600"/>
              </a:spcAft>
              <a:buFont typeface="Wingdings" panose="05000000000000000000" pitchFamily="2" charset="2"/>
              <a:buChar char="Ø"/>
            </a:pPr>
            <a:r>
              <a:rPr lang="en-US" dirty="0"/>
              <a:t>Avoid prejudgment of facts at issue </a:t>
            </a:r>
          </a:p>
        </p:txBody>
      </p:sp>
    </p:spTree>
    <p:extLst>
      <p:ext uri="{BB962C8B-B14F-4D97-AF65-F5344CB8AC3E}">
        <p14:creationId xmlns:p14="http://schemas.microsoft.com/office/powerpoint/2010/main" val="25637159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8659</TotalTime>
  <Words>3632</Words>
  <Application>Microsoft Office PowerPoint</Application>
  <PresentationFormat>Widescreen</PresentationFormat>
  <Paragraphs>251</Paragraphs>
  <Slides>24</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Century Gothic</vt:lpstr>
      <vt:lpstr>Courier New</vt:lpstr>
      <vt:lpstr>Wingdings</vt:lpstr>
      <vt:lpstr>Wingdings 3</vt:lpstr>
      <vt:lpstr>Ion</vt:lpstr>
      <vt:lpstr>Training for School District Title IX Personnel </vt:lpstr>
      <vt:lpstr>Introduction to Title IX</vt:lpstr>
      <vt:lpstr>Title IX - Intersection with other laws/policies</vt:lpstr>
      <vt:lpstr>Scope of Protections</vt:lpstr>
      <vt:lpstr>What is “Sex-based Harassment” under Title IX?</vt:lpstr>
      <vt:lpstr>Title IX Personnel and Responsibilities</vt:lpstr>
      <vt:lpstr>Title IX Personnel and Roles </vt:lpstr>
      <vt:lpstr>Title IX Personnel and Roles</vt:lpstr>
      <vt:lpstr>Title IX Personnel - Mandatory Expectations</vt:lpstr>
      <vt:lpstr>District Title IX policy and non-discrimination statement required</vt:lpstr>
      <vt:lpstr>When are schools required to act?    What is the Burden of Proof? </vt:lpstr>
      <vt:lpstr>Supportive Measures</vt:lpstr>
      <vt:lpstr>Emergency Removals </vt:lpstr>
      <vt:lpstr>Responding to Allegations of Sex Discrimination </vt:lpstr>
      <vt:lpstr>When to Act – Initiating Grievance Procedures </vt:lpstr>
      <vt:lpstr>Grievance Procedures Adopted by your School </vt:lpstr>
      <vt:lpstr>First Step:  Start an Investigation </vt:lpstr>
      <vt:lpstr>Investigation </vt:lpstr>
      <vt:lpstr>Investigation – Best Practices </vt:lpstr>
      <vt:lpstr>Next Step: Finalizing Investigation </vt:lpstr>
      <vt:lpstr>Next Step: Determination by Decisionmaker </vt:lpstr>
      <vt:lpstr>Permissive Dismissals </vt:lpstr>
      <vt:lpstr>Retaliation Prohibited; Confidentiality</vt:lpstr>
      <vt:lpstr>Record Keeping is Required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for School District Title IX Personnel</dc:title>
  <dc:creator>Dill, Darcy</dc:creator>
  <cp:lastModifiedBy>Dill, Darcy</cp:lastModifiedBy>
  <cp:revision>67</cp:revision>
  <cp:lastPrinted>2024-10-21T19:58:01Z</cp:lastPrinted>
  <dcterms:created xsi:type="dcterms:W3CDTF">2020-09-02T15:59:05Z</dcterms:created>
  <dcterms:modified xsi:type="dcterms:W3CDTF">2024-10-24T14:35:19Z</dcterms:modified>
</cp:coreProperties>
</file>